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80" r:id="rId2"/>
    <p:sldId id="257" r:id="rId3"/>
    <p:sldId id="281" r:id="rId4"/>
    <p:sldId id="285" r:id="rId5"/>
    <p:sldId id="298" r:id="rId6"/>
    <p:sldId id="299" r:id="rId7"/>
    <p:sldId id="278" r:id="rId8"/>
    <p:sldId id="271" r:id="rId9"/>
    <p:sldId id="262" r:id="rId10"/>
    <p:sldId id="300" r:id="rId11"/>
    <p:sldId id="263" r:id="rId12"/>
    <p:sldId id="261" r:id="rId13"/>
    <p:sldId id="276" r:id="rId14"/>
    <p:sldId id="283" r:id="rId15"/>
    <p:sldId id="259" r:id="rId16"/>
    <p:sldId id="266" r:id="rId17"/>
    <p:sldId id="267" r:id="rId18"/>
    <p:sldId id="301" r:id="rId19"/>
    <p:sldId id="260" r:id="rId20"/>
    <p:sldId id="284" r:id="rId21"/>
    <p:sldId id="273" r:id="rId22"/>
    <p:sldId id="288" r:id="rId23"/>
    <p:sldId id="289" r:id="rId24"/>
    <p:sldId id="290" r:id="rId25"/>
    <p:sldId id="291" r:id="rId26"/>
    <p:sldId id="292" r:id="rId27"/>
    <p:sldId id="293" r:id="rId28"/>
    <p:sldId id="294" r:id="rId29"/>
    <p:sldId id="295" r:id="rId30"/>
    <p:sldId id="296" r:id="rId31"/>
    <p:sldId id="303" r:id="rId32"/>
    <p:sldId id="302" r:id="rId33"/>
    <p:sldId id="297" r:id="rId34"/>
  </p:sldIdLst>
  <p:sldSz cx="9144000" cy="6858000" type="screen4x3"/>
  <p:notesSz cx="6858000" cy="9117013"/>
  <p:defaultTextStyle>
    <a:defPPr>
      <a:defRPr lang="en-US"/>
    </a:defPPr>
    <a:lvl1pPr algn="ctr" rtl="0" fontAlgn="base">
      <a:spcBef>
        <a:spcPct val="0"/>
      </a:spcBef>
      <a:spcAft>
        <a:spcPct val="0"/>
      </a:spcAft>
      <a:defRPr kern="1200">
        <a:solidFill>
          <a:schemeClr val="tx1"/>
        </a:solidFill>
        <a:latin typeface="Arial" charset="0"/>
        <a:ea typeface="+mn-ea"/>
        <a:cs typeface="Times New Roman" pitchFamily="18" charset="0"/>
      </a:defRPr>
    </a:lvl1pPr>
    <a:lvl2pPr marL="457200" algn="ctr" rtl="0" fontAlgn="base">
      <a:spcBef>
        <a:spcPct val="0"/>
      </a:spcBef>
      <a:spcAft>
        <a:spcPct val="0"/>
      </a:spcAft>
      <a:defRPr kern="1200">
        <a:solidFill>
          <a:schemeClr val="tx1"/>
        </a:solidFill>
        <a:latin typeface="Arial" charset="0"/>
        <a:ea typeface="+mn-ea"/>
        <a:cs typeface="Times New Roman" pitchFamily="18" charset="0"/>
      </a:defRPr>
    </a:lvl2pPr>
    <a:lvl3pPr marL="914400" algn="ctr" rtl="0" fontAlgn="base">
      <a:spcBef>
        <a:spcPct val="0"/>
      </a:spcBef>
      <a:spcAft>
        <a:spcPct val="0"/>
      </a:spcAft>
      <a:defRPr kern="1200">
        <a:solidFill>
          <a:schemeClr val="tx1"/>
        </a:solidFill>
        <a:latin typeface="Arial" charset="0"/>
        <a:ea typeface="+mn-ea"/>
        <a:cs typeface="Times New Roman" pitchFamily="18" charset="0"/>
      </a:defRPr>
    </a:lvl3pPr>
    <a:lvl4pPr marL="1371600" algn="ctr" rtl="0" fontAlgn="base">
      <a:spcBef>
        <a:spcPct val="0"/>
      </a:spcBef>
      <a:spcAft>
        <a:spcPct val="0"/>
      </a:spcAft>
      <a:defRPr kern="1200">
        <a:solidFill>
          <a:schemeClr val="tx1"/>
        </a:solidFill>
        <a:latin typeface="Arial" charset="0"/>
        <a:ea typeface="+mn-ea"/>
        <a:cs typeface="Times New Roman" pitchFamily="18" charset="0"/>
      </a:defRPr>
    </a:lvl4pPr>
    <a:lvl5pPr marL="1828800" algn="ctr" rtl="0" fontAlgn="base">
      <a:spcBef>
        <a:spcPct val="0"/>
      </a:spcBef>
      <a:spcAft>
        <a:spcPct val="0"/>
      </a:spcAft>
      <a:defRPr kern="1200">
        <a:solidFill>
          <a:schemeClr val="tx1"/>
        </a:solidFill>
        <a:latin typeface="Arial" charset="0"/>
        <a:ea typeface="+mn-ea"/>
        <a:cs typeface="Times New Roman" pitchFamily="18" charset="0"/>
      </a:defRPr>
    </a:lvl5pPr>
    <a:lvl6pPr marL="2286000" algn="l" defTabSz="914400" rtl="0" eaLnBrk="1" latinLnBrk="0" hangingPunct="1">
      <a:defRPr kern="1200">
        <a:solidFill>
          <a:schemeClr val="tx1"/>
        </a:solidFill>
        <a:latin typeface="Arial" charset="0"/>
        <a:ea typeface="+mn-ea"/>
        <a:cs typeface="Times New Roman" pitchFamily="18" charset="0"/>
      </a:defRPr>
    </a:lvl6pPr>
    <a:lvl7pPr marL="2743200" algn="l" defTabSz="914400" rtl="0" eaLnBrk="1" latinLnBrk="0" hangingPunct="1">
      <a:defRPr kern="1200">
        <a:solidFill>
          <a:schemeClr val="tx1"/>
        </a:solidFill>
        <a:latin typeface="Arial" charset="0"/>
        <a:ea typeface="+mn-ea"/>
        <a:cs typeface="Times New Roman" pitchFamily="18" charset="0"/>
      </a:defRPr>
    </a:lvl7pPr>
    <a:lvl8pPr marL="3200400" algn="l" defTabSz="914400" rtl="0" eaLnBrk="1" latinLnBrk="0" hangingPunct="1">
      <a:defRPr kern="1200">
        <a:solidFill>
          <a:schemeClr val="tx1"/>
        </a:solidFill>
        <a:latin typeface="Arial" charset="0"/>
        <a:ea typeface="+mn-ea"/>
        <a:cs typeface="Times New Roman" pitchFamily="18" charset="0"/>
      </a:defRPr>
    </a:lvl8pPr>
    <a:lvl9pPr marL="3657600" algn="l" defTabSz="914400" rtl="0" eaLnBrk="1" latinLnBrk="0" hangingPunct="1">
      <a:defRPr kern="1200">
        <a:solidFill>
          <a:schemeClr val="tx1"/>
        </a:solidFill>
        <a:latin typeface="Arial"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2" autoAdjust="0"/>
    <p:restoredTop sz="84629" autoAdjust="0"/>
  </p:normalViewPr>
  <p:slideViewPr>
    <p:cSldViewPr>
      <p:cViewPr varScale="1">
        <p:scale>
          <a:sx n="62" d="100"/>
          <a:sy n="62" d="100"/>
        </p:scale>
        <p:origin x="1412" y="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a:p>
        </p:txBody>
      </p:sp>
      <p:sp>
        <p:nvSpPr>
          <p:cNvPr id="21507" name="Rectangle 3"/>
          <p:cNvSpPr>
            <a:spLocks noGrp="1" noChangeArrowheads="1"/>
          </p:cNvSpPr>
          <p:nvPr>
            <p:ph type="dt" idx="1"/>
          </p:nvPr>
        </p:nvSpPr>
        <p:spPr bwMode="auto">
          <a:xfrm>
            <a:off x="3884613" y="0"/>
            <a:ext cx="297180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17412" name="Rectangle 4"/>
          <p:cNvSpPr>
            <a:spLocks noGrp="1" noRot="1" noChangeAspect="1" noChangeArrowheads="1" noTextEdit="1"/>
          </p:cNvSpPr>
          <p:nvPr>
            <p:ph type="sldImg" idx="2"/>
          </p:nvPr>
        </p:nvSpPr>
        <p:spPr bwMode="auto">
          <a:xfrm>
            <a:off x="1150938" y="684213"/>
            <a:ext cx="4556125" cy="34178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685800" y="4330700"/>
            <a:ext cx="5486400" cy="410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1510" name="Rectangle 6"/>
          <p:cNvSpPr>
            <a:spLocks noGrp="1" noChangeArrowheads="1"/>
          </p:cNvSpPr>
          <p:nvPr>
            <p:ph type="ftr" sz="quarter" idx="4"/>
          </p:nvPr>
        </p:nvSpPr>
        <p:spPr bwMode="auto">
          <a:xfrm>
            <a:off x="0" y="8659813"/>
            <a:ext cx="2971800" cy="45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a:p>
        </p:txBody>
      </p:sp>
      <p:sp>
        <p:nvSpPr>
          <p:cNvPr id="21511" name="Rectangle 7"/>
          <p:cNvSpPr>
            <a:spLocks noGrp="1" noChangeArrowheads="1"/>
          </p:cNvSpPr>
          <p:nvPr>
            <p:ph type="sldNum" sz="quarter" idx="5"/>
          </p:nvPr>
        </p:nvSpPr>
        <p:spPr bwMode="auto">
          <a:xfrm>
            <a:off x="3884613" y="8659813"/>
            <a:ext cx="2971800" cy="45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02DB954-B17C-4BCF-A336-FCD2804B7F28}" type="slidenum">
              <a:rPr lang="en-US" altLang="en-US"/>
              <a:pPr>
                <a:defRPr/>
              </a:pPr>
              <a:t>‹#›</a:t>
            </a:fld>
            <a:endParaRPr lang="en-US" altLang="en-US"/>
          </a:p>
        </p:txBody>
      </p:sp>
    </p:spTree>
    <p:extLst>
      <p:ext uri="{BB962C8B-B14F-4D97-AF65-F5344CB8AC3E}">
        <p14:creationId xmlns:p14="http://schemas.microsoft.com/office/powerpoint/2010/main" val="14008877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2</a:t>
            </a:fld>
            <a:endParaRPr lang="en-US" altLang="en-US"/>
          </a:p>
        </p:txBody>
      </p:sp>
    </p:spTree>
    <p:extLst>
      <p:ext uri="{BB962C8B-B14F-4D97-AF65-F5344CB8AC3E}">
        <p14:creationId xmlns:p14="http://schemas.microsoft.com/office/powerpoint/2010/main" val="712557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3</a:t>
            </a:fld>
            <a:endParaRPr lang="en-US" altLang="en-US"/>
          </a:p>
        </p:txBody>
      </p:sp>
    </p:spTree>
    <p:extLst>
      <p:ext uri="{BB962C8B-B14F-4D97-AF65-F5344CB8AC3E}">
        <p14:creationId xmlns:p14="http://schemas.microsoft.com/office/powerpoint/2010/main" val="712557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the Internet is a completely different network than it was in its early days. More and more people rely on it for their personal, financial, and business needs. Personal information needs to be protected. However, attack tools are becoming more sophisticated and highly automated, requiring less technical knowledge (than in the past) to use them.</a:t>
            </a:r>
            <a:endParaRPr lang="ro-RO" dirty="0"/>
          </a:p>
        </p:txBody>
      </p:sp>
      <p:sp>
        <p:nvSpPr>
          <p:cNvPr id="4" name="Slide Number Placeholder 3"/>
          <p:cNvSpPr>
            <a:spLocks noGrp="1"/>
          </p:cNvSpPr>
          <p:nvPr>
            <p:ph type="sldNum" sz="quarter" idx="5"/>
          </p:nvPr>
        </p:nvSpPr>
        <p:spPr/>
        <p:txBody>
          <a:bodyPr/>
          <a:lstStyle/>
          <a:p>
            <a:pPr>
              <a:defRPr/>
            </a:pPr>
            <a:fld id="{F02DB954-B17C-4BCF-A336-FCD2804B7F28}" type="slidenum">
              <a:rPr lang="en-US" altLang="en-US" smtClean="0"/>
              <a:pPr>
                <a:defRPr/>
              </a:pPr>
              <a:t>9</a:t>
            </a:fld>
            <a:endParaRPr lang="en-US" altLang="en-US"/>
          </a:p>
        </p:txBody>
      </p:sp>
    </p:spTree>
    <p:extLst>
      <p:ext uri="{BB962C8B-B14F-4D97-AF65-F5344CB8AC3E}">
        <p14:creationId xmlns:p14="http://schemas.microsoft.com/office/powerpoint/2010/main" val="2429506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endParaRPr lang="en-US" altLang="en-US" dirty="0">
              <a:latin typeface="Cambria" pitchFamily="18" charset="0"/>
            </a:endParaRPr>
          </a:p>
        </p:txBody>
      </p:sp>
      <p:sp>
        <p:nvSpPr>
          <p:cNvPr id="18436" name="Slide Number Placeholder 3"/>
          <p:cNvSpPr>
            <a:spLocks noGrp="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C0B35BC-B459-4167-A495-45B229EFD0C4}" type="slidenum">
              <a:rPr lang="en-US" altLang="en-US" smtClean="0"/>
              <a:pPr algn="r" eaLnBrk="1" hangingPunct="1">
                <a:spcBef>
                  <a:spcPct val="0"/>
                </a:spcBef>
              </a:pPr>
              <a:t>10</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19</a:t>
            </a:fld>
            <a:endParaRPr lang="en-US" altLang="en-US"/>
          </a:p>
        </p:txBody>
      </p:sp>
    </p:spTree>
    <p:extLst>
      <p:ext uri="{BB962C8B-B14F-4D97-AF65-F5344CB8AC3E}">
        <p14:creationId xmlns:p14="http://schemas.microsoft.com/office/powerpoint/2010/main" val="3820619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20</a:t>
            </a:fld>
            <a:endParaRPr lang="en-US" altLang="en-US"/>
          </a:p>
        </p:txBody>
      </p:sp>
    </p:spTree>
    <p:extLst>
      <p:ext uri="{BB962C8B-B14F-4D97-AF65-F5344CB8AC3E}">
        <p14:creationId xmlns:p14="http://schemas.microsoft.com/office/powerpoint/2010/main" val="3687220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pPr>
              <a:defRPr/>
            </a:pPr>
            <a:fld id="{F02DB954-B17C-4BCF-A336-FCD2804B7F28}" type="slidenum">
              <a:rPr lang="en-US" altLang="en-US" smtClean="0"/>
              <a:pPr>
                <a:defRPr/>
              </a:pPr>
              <a:t>21</a:t>
            </a:fld>
            <a:endParaRPr lang="en-US" altLang="en-US"/>
          </a:p>
        </p:txBody>
      </p:sp>
    </p:spTree>
    <p:extLst>
      <p:ext uri="{BB962C8B-B14F-4D97-AF65-F5344CB8AC3E}">
        <p14:creationId xmlns:p14="http://schemas.microsoft.com/office/powerpoint/2010/main" val="602509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436D703-0500-4E28-B58C-3065016219E3}" type="slidenum">
              <a:rPr lang="en-US" altLang="en-US"/>
              <a:pPr>
                <a:defRPr/>
              </a:pPr>
              <a:t>‹#›</a:t>
            </a:fld>
            <a:endParaRPr lang="en-US" altLang="en-US"/>
          </a:p>
        </p:txBody>
      </p:sp>
    </p:spTree>
    <p:extLst>
      <p:ext uri="{BB962C8B-B14F-4D97-AF65-F5344CB8AC3E}">
        <p14:creationId xmlns:p14="http://schemas.microsoft.com/office/powerpoint/2010/main" val="71851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2556154-549F-4B2C-BB45-F35978F8EDE4}" type="slidenum">
              <a:rPr lang="en-US" altLang="en-US"/>
              <a:pPr>
                <a:defRPr/>
              </a:pPr>
              <a:t>‹#›</a:t>
            </a:fld>
            <a:endParaRPr lang="en-US" altLang="en-US"/>
          </a:p>
        </p:txBody>
      </p:sp>
    </p:spTree>
    <p:extLst>
      <p:ext uri="{BB962C8B-B14F-4D97-AF65-F5344CB8AC3E}">
        <p14:creationId xmlns:p14="http://schemas.microsoft.com/office/powerpoint/2010/main" val="1091642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79CF1BE-4B6D-4FBC-B7DD-CAA3BE137CA3}" type="slidenum">
              <a:rPr lang="en-US" altLang="en-US"/>
              <a:pPr>
                <a:defRPr/>
              </a:pPr>
              <a:t>‹#›</a:t>
            </a:fld>
            <a:endParaRPr lang="en-US" altLang="en-US"/>
          </a:p>
        </p:txBody>
      </p:sp>
    </p:spTree>
    <p:extLst>
      <p:ext uri="{BB962C8B-B14F-4D97-AF65-F5344CB8AC3E}">
        <p14:creationId xmlns:p14="http://schemas.microsoft.com/office/powerpoint/2010/main" val="1944013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35DEB76-581D-4C08-AC06-0AB171B8C342}" type="slidenum">
              <a:rPr lang="en-US" altLang="en-US"/>
              <a:pPr>
                <a:defRPr/>
              </a:pPr>
              <a:t>‹#›</a:t>
            </a:fld>
            <a:endParaRPr lang="en-US" altLang="en-US"/>
          </a:p>
        </p:txBody>
      </p:sp>
    </p:spTree>
    <p:extLst>
      <p:ext uri="{BB962C8B-B14F-4D97-AF65-F5344CB8AC3E}">
        <p14:creationId xmlns:p14="http://schemas.microsoft.com/office/powerpoint/2010/main" val="3408801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E039218-343A-46FE-A59B-71F06622F3C1}" type="slidenum">
              <a:rPr lang="en-US" altLang="en-US"/>
              <a:pPr>
                <a:defRPr/>
              </a:pPr>
              <a:t>‹#›</a:t>
            </a:fld>
            <a:endParaRPr lang="en-US" altLang="en-US"/>
          </a:p>
        </p:txBody>
      </p:sp>
    </p:spTree>
    <p:extLst>
      <p:ext uri="{BB962C8B-B14F-4D97-AF65-F5344CB8AC3E}">
        <p14:creationId xmlns:p14="http://schemas.microsoft.com/office/powerpoint/2010/main" val="732216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8C3FA00-E3B9-4870-A8AF-5E6C52E74622}" type="slidenum">
              <a:rPr lang="en-US" altLang="en-US"/>
              <a:pPr>
                <a:defRPr/>
              </a:pPr>
              <a:t>‹#›</a:t>
            </a:fld>
            <a:endParaRPr lang="en-US" altLang="en-US"/>
          </a:p>
        </p:txBody>
      </p:sp>
    </p:spTree>
    <p:extLst>
      <p:ext uri="{BB962C8B-B14F-4D97-AF65-F5344CB8AC3E}">
        <p14:creationId xmlns:p14="http://schemas.microsoft.com/office/powerpoint/2010/main" val="229419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2D5EA9A1-0B89-41B3-BF76-736F32703C49}" type="slidenum">
              <a:rPr lang="en-US" altLang="en-US"/>
              <a:pPr>
                <a:defRPr/>
              </a:pPr>
              <a:t>‹#›</a:t>
            </a:fld>
            <a:endParaRPr lang="en-US" altLang="en-US"/>
          </a:p>
        </p:txBody>
      </p:sp>
    </p:spTree>
    <p:extLst>
      <p:ext uri="{BB962C8B-B14F-4D97-AF65-F5344CB8AC3E}">
        <p14:creationId xmlns:p14="http://schemas.microsoft.com/office/powerpoint/2010/main" val="22293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46FFC2B-CBF8-4AF1-9466-21B76E8BD717}" type="slidenum">
              <a:rPr lang="en-US" altLang="en-US"/>
              <a:pPr>
                <a:defRPr/>
              </a:pPr>
              <a:t>‹#›</a:t>
            </a:fld>
            <a:endParaRPr lang="en-US" altLang="en-US"/>
          </a:p>
        </p:txBody>
      </p:sp>
    </p:spTree>
    <p:extLst>
      <p:ext uri="{BB962C8B-B14F-4D97-AF65-F5344CB8AC3E}">
        <p14:creationId xmlns:p14="http://schemas.microsoft.com/office/powerpoint/2010/main" val="244212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350B406D-0D23-4BC6-95A7-C55D01FCEA75}" type="slidenum">
              <a:rPr lang="en-US" altLang="en-US"/>
              <a:pPr>
                <a:defRPr/>
              </a:pPr>
              <a:t>‹#›</a:t>
            </a:fld>
            <a:endParaRPr lang="en-US" altLang="en-US"/>
          </a:p>
        </p:txBody>
      </p:sp>
    </p:spTree>
    <p:extLst>
      <p:ext uri="{BB962C8B-B14F-4D97-AF65-F5344CB8AC3E}">
        <p14:creationId xmlns:p14="http://schemas.microsoft.com/office/powerpoint/2010/main" val="2403832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9E985D0-2638-4660-943A-E1D771893445}" type="slidenum">
              <a:rPr lang="en-US" altLang="en-US"/>
              <a:pPr>
                <a:defRPr/>
              </a:pPr>
              <a:t>‹#›</a:t>
            </a:fld>
            <a:endParaRPr lang="en-US" altLang="en-US"/>
          </a:p>
        </p:txBody>
      </p:sp>
    </p:spTree>
    <p:extLst>
      <p:ext uri="{BB962C8B-B14F-4D97-AF65-F5344CB8AC3E}">
        <p14:creationId xmlns:p14="http://schemas.microsoft.com/office/powerpoint/2010/main" val="4119515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44F64CC-68C0-4EF6-B3C2-EAC1CCD65D2D}" type="slidenum">
              <a:rPr lang="en-US" altLang="en-US"/>
              <a:pPr>
                <a:defRPr/>
              </a:pPr>
              <a:t>‹#›</a:t>
            </a:fld>
            <a:endParaRPr lang="en-US" altLang="en-US"/>
          </a:p>
        </p:txBody>
      </p:sp>
    </p:spTree>
    <p:extLst>
      <p:ext uri="{BB962C8B-B14F-4D97-AF65-F5344CB8AC3E}">
        <p14:creationId xmlns:p14="http://schemas.microsoft.com/office/powerpoint/2010/main" val="3325961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smtClean="0"/>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97F10DFA-22FE-49C9-890C-63F17D672E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Microsoft_Windows" TargetMode="External"/><Relationship Id="rId13" Type="http://schemas.openxmlformats.org/officeDocument/2006/relationships/hyperlink" Target="https://en.wikipedia.org/wiki/Europol" TargetMode="External"/><Relationship Id="rId3" Type="http://schemas.openxmlformats.org/officeDocument/2006/relationships/hyperlink" Target="https://en.wikipedia.org/wiki/WannaCry_ransomware_attack#cite_note-microsoftreleases-3" TargetMode="External"/><Relationship Id="rId7" Type="http://schemas.openxmlformats.org/officeDocument/2006/relationships/hyperlink" Target="https://en.wikipedia.org/wiki/Ransomware" TargetMode="External"/><Relationship Id="rId12" Type="http://schemas.openxmlformats.org/officeDocument/2006/relationships/hyperlink" Target="https://en.wikipedia.org/wiki/WannaCry_ransomware_attack#cite_note-7"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en.wikipedia.org/wiki/WannaCry_ransomware_attack#cite_note-auto-6" TargetMode="External"/><Relationship Id="rId11" Type="http://schemas.openxmlformats.org/officeDocument/2006/relationships/hyperlink" Target="https://en.wikipedia.org/wiki/Bitcoin" TargetMode="External"/><Relationship Id="rId5" Type="http://schemas.openxmlformats.org/officeDocument/2006/relationships/hyperlink" Target="https://en.wikipedia.org/wiki/WannaCry_ransomware_attack#cite_note-:0-5" TargetMode="External"/><Relationship Id="rId15" Type="http://schemas.openxmlformats.org/officeDocument/2006/relationships/image" Target="../media/image2.png"/><Relationship Id="rId10" Type="http://schemas.openxmlformats.org/officeDocument/2006/relationships/hyperlink" Target="https://en.wikipedia.org/wiki/Cryptocurrency" TargetMode="External"/><Relationship Id="rId4" Type="http://schemas.openxmlformats.org/officeDocument/2006/relationships/hyperlink" Target="https://en.wikipedia.org/wiki/WannaCry_ransomware_attack#cite_note-4" TargetMode="External"/><Relationship Id="rId9" Type="http://schemas.openxmlformats.org/officeDocument/2006/relationships/hyperlink" Target="https://en.wikipedia.org/wiki/Cyber-attack" TargetMode="External"/><Relationship Id="rId14" Type="http://schemas.openxmlformats.org/officeDocument/2006/relationships/hyperlink" Target="https://en.wikipedia.org/wiki/WannaCry_ransomware_attack#cite_note-:3-8"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securityboulevard.com/2024/04/vulnerabilities-for-ai-and-ml-applications-are-skyrocketin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4"/>
          <p:cNvSpPr>
            <a:spLocks noGrp="1"/>
          </p:cNvSpPr>
          <p:nvPr>
            <p:ph type="sldNum" sz="quarter" idx="4294967295"/>
          </p:nvPr>
        </p:nvSpPr>
        <p:spPr>
          <a:xfrm>
            <a:off x="3124200" y="6248400"/>
            <a:ext cx="2895600" cy="457200"/>
          </a:xfrm>
          <a:prstGeom prst="rect">
            <a:avLst/>
          </a:prstGeom>
          <a:noFill/>
        </p:spPr>
        <p:txBody>
          <a:bodyPr/>
          <a:lstStyle>
            <a:lvl1pPr>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fld id="{8D6E1D47-BD45-4DD3-AF0A-4B28FF829A50}" type="slidenum">
              <a:rPr lang="en-US" altLang="en-US">
                <a:latin typeface="Cambria" pitchFamily="18" charset="0"/>
              </a:rPr>
              <a:pPr/>
              <a:t>1</a:t>
            </a:fld>
            <a:endParaRPr lang="en-US" altLang="en-US" dirty="0">
              <a:latin typeface="Cambria" pitchFamily="18" charset="0"/>
            </a:endParaRPr>
          </a:p>
        </p:txBody>
      </p:sp>
      <p:sp>
        <p:nvSpPr>
          <p:cNvPr id="5" name="Rectangle 2"/>
          <p:cNvSpPr txBox="1">
            <a:spLocks noChangeArrowheads="1"/>
          </p:cNvSpPr>
          <p:nvPr/>
        </p:nvSpPr>
        <p:spPr bwMode="auto">
          <a:xfrm>
            <a:off x="304800" y="4953000"/>
            <a:ext cx="8458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ctr">
              <a:buFontTx/>
              <a:buNone/>
            </a:pPr>
            <a:r>
              <a:rPr lang="en-US" altLang="en-US" b="1" kern="0" dirty="0">
                <a:solidFill>
                  <a:srgbClr val="FF9933"/>
                </a:solidFill>
                <a:latin typeface="Cambria" panose="02040503050406030204" pitchFamily="18" charset="0"/>
                <a:ea typeface="Cambria" panose="02040503050406030204" pitchFamily="18" charset="0"/>
                <a:cs typeface="Times New Roman" pitchFamily="18" charset="0"/>
              </a:rPr>
              <a:t>Răzvan Daniel ZOTA</a:t>
            </a:r>
          </a:p>
          <a:p>
            <a:pPr algn="ctr">
              <a:buFontTx/>
              <a:buNone/>
            </a:pPr>
            <a:r>
              <a:rPr lang="en-US" altLang="en-US" b="1" kern="0" dirty="0">
                <a:solidFill>
                  <a:srgbClr val="FF9933"/>
                </a:solidFill>
                <a:latin typeface="Cambria" panose="02040503050406030204" pitchFamily="18" charset="0"/>
                <a:ea typeface="Cambria" panose="02040503050406030204" pitchFamily="18" charset="0"/>
                <a:cs typeface="Times New Roman" pitchFamily="18" charset="0"/>
              </a:rPr>
              <a:t>Faculty of Cybernetics, Statistics and Economic Informatics</a:t>
            </a:r>
          </a:p>
          <a:p>
            <a:pPr algn="ctr">
              <a:buFontTx/>
              <a:buNone/>
            </a:pPr>
            <a:r>
              <a:rPr lang="en-US" altLang="en-US" sz="2300" b="1" kern="0" dirty="0">
                <a:solidFill>
                  <a:srgbClr val="FF9933"/>
                </a:solidFill>
                <a:latin typeface="Cambria" panose="02040503050406030204" pitchFamily="18" charset="0"/>
                <a:ea typeface="Cambria" panose="02040503050406030204" pitchFamily="18" charset="0"/>
                <a:cs typeface="Times New Roman" pitchFamily="18" charset="0"/>
              </a:rPr>
              <a:t>zota@ase.ro</a:t>
            </a:r>
          </a:p>
          <a:p>
            <a:pPr algn="ctr">
              <a:buFontTx/>
              <a:buNone/>
            </a:pPr>
            <a:r>
              <a:rPr lang="en-US" altLang="en-US" sz="2300" b="1" kern="0" dirty="0">
                <a:latin typeface="Cambria" panose="02040503050406030204" pitchFamily="18" charset="0"/>
                <a:ea typeface="Cambria" panose="02040503050406030204" pitchFamily="18" charset="0"/>
                <a:cs typeface="Times New Roman" pitchFamily="18" charset="0"/>
              </a:rPr>
              <a:t>http</a:t>
            </a:r>
            <a:r>
              <a:rPr lang="ro-RO" altLang="en-US" sz="2300" b="1" kern="0">
                <a:latin typeface="Cambria" panose="02040503050406030204" pitchFamily="18" charset="0"/>
                <a:ea typeface="Cambria" panose="02040503050406030204" pitchFamily="18" charset="0"/>
                <a:cs typeface="Times New Roman" pitchFamily="18" charset="0"/>
              </a:rPr>
              <a:t>s</a:t>
            </a:r>
            <a:r>
              <a:rPr lang="en-US" altLang="en-US" sz="2300" b="1" kern="0">
                <a:latin typeface="Cambria" panose="02040503050406030204" pitchFamily="18" charset="0"/>
                <a:ea typeface="Cambria" panose="02040503050406030204" pitchFamily="18" charset="0"/>
                <a:cs typeface="Times New Roman" pitchFamily="18" charset="0"/>
              </a:rPr>
              <a:t>://</a:t>
            </a:r>
            <a:r>
              <a:rPr lang="en-US" altLang="en-US" sz="2300" b="1" kern="0" dirty="0">
                <a:latin typeface="Cambria" panose="02040503050406030204" pitchFamily="18" charset="0"/>
                <a:ea typeface="Cambria" panose="02040503050406030204" pitchFamily="18" charset="0"/>
                <a:cs typeface="Times New Roman" pitchFamily="18" charset="0"/>
              </a:rPr>
              <a:t>zota.ase.ro/os</a:t>
            </a:r>
            <a:endParaRPr lang="en-US" altLang="en-US" sz="2300" b="1" kern="0" dirty="0">
              <a:solidFill>
                <a:srgbClr val="FF3300"/>
              </a:solidFill>
              <a:latin typeface="Cambria" panose="02040503050406030204" pitchFamily="18" charset="0"/>
              <a:ea typeface="Cambria" panose="02040503050406030204" pitchFamily="18" charset="0"/>
              <a:cs typeface="Times New Roman" pitchFamily="18" charset="0"/>
            </a:endParaRPr>
          </a:p>
        </p:txBody>
      </p:sp>
      <p:sp>
        <p:nvSpPr>
          <p:cNvPr id="7" name="Rectangle 7"/>
          <p:cNvSpPr txBox="1">
            <a:spLocks noChangeArrowheads="1"/>
          </p:cNvSpPr>
          <p:nvPr/>
        </p:nvSpPr>
        <p:spPr>
          <a:xfrm>
            <a:off x="647700" y="2304846"/>
            <a:ext cx="7772400" cy="1143000"/>
          </a:xfrm>
          <a:prstGeom prst="rect">
            <a:avLst/>
          </a:prstGeom>
          <a:noFill/>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Bef>
                <a:spcPts val="0"/>
              </a:spcBef>
              <a:spcAft>
                <a:spcPts val="1200"/>
              </a:spcAft>
            </a:pPr>
            <a:r>
              <a:rPr lang="en-US" altLang="en-US" dirty="0">
                <a:solidFill>
                  <a:schemeClr val="tx1"/>
                </a:solidFill>
                <a:latin typeface="Cambria" panose="02040503050406030204" pitchFamily="18" charset="0"/>
                <a:ea typeface="Cambria" panose="02040503050406030204" pitchFamily="18" charset="0"/>
                <a:cs typeface="Times New Roman" pitchFamily="18" charset="0"/>
              </a:rPr>
              <a:t>Operating Systems </a:t>
            </a:r>
          </a:p>
          <a:p>
            <a:pPr algn="ctr" fontAlgn="auto">
              <a:spcBef>
                <a:spcPts val="0"/>
              </a:spcBef>
              <a:spcAft>
                <a:spcPts val="1200"/>
              </a:spcAft>
            </a:pPr>
            <a:r>
              <a:rPr lang="ro-RO" altLang="en-US" sz="3400" dirty="0" err="1">
                <a:solidFill>
                  <a:schemeClr val="tx1"/>
                </a:solidFill>
                <a:latin typeface="Cambria" panose="02040503050406030204" pitchFamily="18" charset="0"/>
                <a:ea typeface="Cambria" panose="02040503050406030204" pitchFamily="18" charset="0"/>
                <a:cs typeface="Times New Roman" pitchFamily="18" charset="0"/>
              </a:rPr>
              <a:t>Lecture</a:t>
            </a:r>
            <a:r>
              <a:rPr lang="en-US" altLang="en-US" sz="3400" dirty="0">
                <a:solidFill>
                  <a:schemeClr val="tx1"/>
                </a:solidFill>
                <a:latin typeface="Cambria" panose="02040503050406030204" pitchFamily="18" charset="0"/>
                <a:ea typeface="Cambria" panose="02040503050406030204" pitchFamily="18" charset="0"/>
                <a:cs typeface="Times New Roman" pitchFamily="18" charset="0"/>
              </a:rPr>
              <a:t> #</a:t>
            </a:r>
            <a:r>
              <a:rPr lang="ro-RO" altLang="en-US" sz="3400" dirty="0">
                <a:solidFill>
                  <a:schemeClr val="tx1"/>
                </a:solidFill>
                <a:latin typeface="Cambria" panose="02040503050406030204" pitchFamily="18" charset="0"/>
                <a:ea typeface="Cambria" panose="02040503050406030204" pitchFamily="18" charset="0"/>
                <a:cs typeface="Times New Roman" pitchFamily="18" charset="0"/>
              </a:rPr>
              <a:t>1</a:t>
            </a:r>
            <a:r>
              <a:rPr lang="en-US" altLang="en-US" sz="3400" dirty="0">
                <a:solidFill>
                  <a:schemeClr val="tx1"/>
                </a:solidFill>
                <a:latin typeface="Cambria" panose="02040503050406030204" pitchFamily="18" charset="0"/>
                <a:ea typeface="Cambria" panose="02040503050406030204" pitchFamily="18" charset="0"/>
                <a:cs typeface="Times New Roman" pitchFamily="18" charset="0"/>
              </a:rPr>
              <a:t>0</a:t>
            </a:r>
            <a:br>
              <a:rPr lang="en-US" altLang="en-US" sz="3400" dirty="0">
                <a:solidFill>
                  <a:schemeClr val="tx1"/>
                </a:solidFill>
                <a:latin typeface="Cambria" panose="02040503050406030204" pitchFamily="18" charset="0"/>
                <a:ea typeface="Cambria" panose="02040503050406030204" pitchFamily="18" charset="0"/>
                <a:cs typeface="Times New Roman" pitchFamily="18" charset="0"/>
              </a:rPr>
            </a:br>
            <a:r>
              <a:rPr lang="en-US" altLang="en-US" sz="3400" dirty="0">
                <a:solidFill>
                  <a:srgbClr val="FF0000"/>
                </a:solidFill>
                <a:latin typeface="Cambria" panose="02040503050406030204" pitchFamily="18" charset="0"/>
                <a:ea typeface="Cambria" panose="02040503050406030204" pitchFamily="18" charset="0"/>
                <a:cs typeface="Times New Roman" pitchFamily="18" charset="0"/>
              </a:rPr>
              <a:t>OS Security</a:t>
            </a:r>
          </a:p>
        </p:txBody>
      </p:sp>
    </p:spTree>
    <p:extLst>
      <p:ext uri="{BB962C8B-B14F-4D97-AF65-F5344CB8AC3E}">
        <p14:creationId xmlns:p14="http://schemas.microsoft.com/office/powerpoint/2010/main" val="1012255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noFill/>
        </p:spPr>
        <p:txBody>
          <a:bodyPr/>
          <a:lstStyle>
            <a:lvl1pPr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fld id="{E386D127-AE65-469F-8228-DF4597AA1812}" type="slidenum">
              <a:rPr lang="en-US" altLang="en-US" sz="1400" smtClean="0">
                <a:latin typeface="Cambria" pitchFamily="18" charset="0"/>
              </a:rPr>
              <a:pPr algn="r" eaLnBrk="1" hangingPunct="1">
                <a:spcBef>
                  <a:spcPct val="0"/>
                </a:spcBef>
                <a:buFontTx/>
                <a:buNone/>
              </a:pPr>
              <a:t>10</a:t>
            </a:fld>
            <a:endParaRPr lang="en-US" altLang="en-US" sz="1400">
              <a:latin typeface="Cambria" pitchFamily="18" charset="0"/>
            </a:endParaRPr>
          </a:p>
        </p:txBody>
      </p:sp>
      <p:sp>
        <p:nvSpPr>
          <p:cNvPr id="6147" name="Rectangle 2"/>
          <p:cNvSpPr>
            <a:spLocks noGrp="1" noChangeArrowheads="1"/>
          </p:cNvSpPr>
          <p:nvPr>
            <p:ph type="title"/>
          </p:nvPr>
        </p:nvSpPr>
        <p:spPr>
          <a:xfrm>
            <a:off x="457200" y="0"/>
            <a:ext cx="8229600" cy="1143000"/>
          </a:xfrm>
        </p:spPr>
        <p:txBody>
          <a:bodyPr/>
          <a:lstStyle/>
          <a:p>
            <a:pPr eaLnBrk="1" hangingPunct="1"/>
            <a:r>
              <a:rPr lang="en-US" altLang="en-US" sz="3000" dirty="0">
                <a:solidFill>
                  <a:srgbClr val="CC3300"/>
                </a:solidFill>
                <a:latin typeface="Cambria" pitchFamily="18" charset="0"/>
                <a:cs typeface="Times New Roman" pitchFamily="18" charset="0"/>
              </a:rPr>
              <a:t>Evolution of tools used by attackers in recent years</a:t>
            </a:r>
          </a:p>
        </p:txBody>
      </p:sp>
      <p:sp>
        <p:nvSpPr>
          <p:cNvPr id="2" name="Rectangle 1">
            <a:extLst>
              <a:ext uri="{FF2B5EF4-FFF2-40B4-BE49-F238E27FC236}">
                <a16:creationId xmlns:a16="http://schemas.microsoft.com/office/drawing/2014/main" id="{21DE3763-FF91-48B2-8279-6EFAF9064B65}"/>
              </a:ext>
            </a:extLst>
          </p:cNvPr>
          <p:cNvSpPr/>
          <p:nvPr/>
        </p:nvSpPr>
        <p:spPr>
          <a:xfrm>
            <a:off x="762000" y="1166842"/>
            <a:ext cx="7924800" cy="5170646"/>
          </a:xfrm>
          <a:prstGeom prst="rect">
            <a:avLst/>
          </a:prstGeom>
        </p:spPr>
        <p:txBody>
          <a:bodyPr wrap="square">
            <a:spAutoFit/>
          </a:bodyPr>
          <a:lstStyle/>
          <a:p>
            <a:pPr algn="just"/>
            <a:r>
              <a:rPr lang="en-US" sz="2000" dirty="0">
                <a:latin typeface="Cambria" panose="02040503050406030204" pitchFamily="18" charset="0"/>
                <a:ea typeface="Cambria" panose="02040503050406030204" pitchFamily="18" charset="0"/>
              </a:rPr>
              <a:t>If we extended the graph to today, we would see that the two lines are moving even further apart:</a:t>
            </a:r>
            <a:endParaRPr lang="ro-RO" sz="2000" dirty="0">
              <a:latin typeface="Cambria" panose="02040503050406030204" pitchFamily="18" charset="0"/>
              <a:ea typeface="Cambria" panose="02040503050406030204" pitchFamily="18" charset="0"/>
            </a:endParaRPr>
          </a:p>
          <a:p>
            <a:pPr algn="just">
              <a:spcAft>
                <a:spcPts val="1200"/>
              </a:spcAft>
            </a:pPr>
            <a:endParaRPr lang="ro-RO" sz="2000" dirty="0">
              <a:latin typeface="Cambria" panose="02040503050406030204" pitchFamily="18" charset="0"/>
              <a:ea typeface="Cambria" panose="02040503050406030204" pitchFamily="18" charset="0"/>
            </a:endParaRPr>
          </a:p>
          <a:p>
            <a:pPr marL="285750" algn="just">
              <a:spcAft>
                <a:spcPts val="1200"/>
              </a:spcAft>
              <a:buFont typeface="Arial" panose="020B0604020202020204" pitchFamily="34" charset="0"/>
              <a:buChar char="•"/>
            </a:pPr>
            <a:r>
              <a:rPr lang="ro-RO" sz="2000" dirty="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Ransomware Explosion (2010 - 2020): Attacks have become a business model ("Ransomware-as-a-Service"). Attackers no longer need to write code; they "rent" software from elite groups and receive a share of the ransom paid by the victim</a:t>
            </a:r>
            <a:r>
              <a:rPr lang="ro-RO" sz="2000" dirty="0">
                <a:latin typeface="Cambria" panose="02040503050406030204" pitchFamily="18" charset="0"/>
                <a:ea typeface="Cambria" panose="02040503050406030204" pitchFamily="18" charset="0"/>
              </a:rPr>
              <a:t>.</a:t>
            </a:r>
          </a:p>
          <a:p>
            <a:pPr marL="285750" algn="just">
              <a:spcAft>
                <a:spcPts val="1200"/>
              </a:spcAft>
              <a:buFont typeface="Arial" panose="020B0604020202020204" pitchFamily="34" charset="0"/>
              <a:buChar char="•"/>
            </a:pPr>
            <a:r>
              <a:rPr lang="ro-RO" sz="2000" dirty="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The Age of Artificial Intelligence (AI): AI has taken sophistication to another level. We now have automated phishing (perfectly written messages, without grammatical errors) and </a:t>
            </a:r>
            <a:r>
              <a:rPr lang="en-US" sz="2000" dirty="0" err="1">
                <a:latin typeface="Cambria" panose="02040503050406030204" pitchFamily="18" charset="0"/>
                <a:ea typeface="Cambria" panose="02040503050406030204" pitchFamily="18" charset="0"/>
              </a:rPr>
              <a:t>deepfakes</a:t>
            </a:r>
            <a:r>
              <a:rPr lang="en-US" sz="2000" dirty="0">
                <a:latin typeface="Cambria" panose="02040503050406030204" pitchFamily="18" charset="0"/>
                <a:ea typeface="Cambria" panose="02040503050406030204" pitchFamily="18" charset="0"/>
              </a:rPr>
              <a:t> (fake video/audio calls that imitate the voice of an executive to authorize bank transfers)</a:t>
            </a:r>
            <a:r>
              <a:rPr lang="ro-RO" sz="2000" dirty="0">
                <a:latin typeface="Cambria" panose="02040503050406030204" pitchFamily="18" charset="0"/>
                <a:ea typeface="Cambria" panose="02040503050406030204" pitchFamily="18" charset="0"/>
              </a:rPr>
              <a:t>.</a:t>
            </a:r>
          </a:p>
          <a:p>
            <a:pPr marL="285750" algn="just">
              <a:spcAft>
                <a:spcPts val="1200"/>
              </a:spcAft>
              <a:buFont typeface="Arial" panose="020B0604020202020204" pitchFamily="34" charset="0"/>
              <a:buChar char="•"/>
            </a:pPr>
            <a:r>
              <a:rPr lang="ro-RO" sz="2000" dirty="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Internet of Things (IoT): Sophistication now translates into attacking "smart" objects in the home (cameras, refrigerators), which have weak security</a:t>
            </a:r>
            <a:r>
              <a:rPr lang="ro-RO" sz="2000" dirty="0">
                <a:latin typeface="Cambria" panose="02040503050406030204" pitchFamily="18" charset="0"/>
                <a:ea typeface="Cambria" panose="02040503050406030204" pitchFamily="18" charset="0"/>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317DF1DC-F4C0-4814-B552-56888F917014}" type="slidenum">
              <a:rPr lang="en-US" altLang="en-US">
                <a:latin typeface="Cambria" panose="02040503050406030204" pitchFamily="18" charset="0"/>
              </a:rPr>
              <a:pPr eaLnBrk="1" hangingPunct="1"/>
              <a:t>11</a:t>
            </a:fld>
            <a:endParaRPr lang="en-US" altLang="en-US">
              <a:latin typeface="Cambria" panose="02040503050406030204" pitchFamily="18" charset="0"/>
            </a:endParaRPr>
          </a:p>
        </p:txBody>
      </p:sp>
      <p:sp>
        <p:nvSpPr>
          <p:cNvPr id="6147" name="Rectangle 2"/>
          <p:cNvSpPr>
            <a:spLocks noGrp="1" noChangeArrowheads="1"/>
          </p:cNvSpPr>
          <p:nvPr>
            <p:ph type="title"/>
          </p:nvPr>
        </p:nvSpPr>
        <p:spPr>
          <a:xfrm>
            <a:off x="523875" y="-35676"/>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Usernames and passwords</a:t>
            </a:r>
          </a:p>
        </p:txBody>
      </p:sp>
      <p:sp>
        <p:nvSpPr>
          <p:cNvPr id="6148" name="Text Box 49"/>
          <p:cNvSpPr txBox="1">
            <a:spLocks noChangeArrowheads="1"/>
          </p:cNvSpPr>
          <p:nvPr/>
        </p:nvSpPr>
        <p:spPr bwMode="auto">
          <a:xfrm>
            <a:off x="1128290" y="1408113"/>
            <a:ext cx="181822"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endParaRPr lang="en-US" altLang="en-US">
              <a:latin typeface="Cambria" panose="02040503050406030204" pitchFamily="18" charset="0"/>
            </a:endParaRPr>
          </a:p>
        </p:txBody>
      </p:sp>
      <p:sp>
        <p:nvSpPr>
          <p:cNvPr id="6149" name="Text Box 50"/>
          <p:cNvSpPr txBox="1">
            <a:spLocks noChangeArrowheads="1"/>
          </p:cNvSpPr>
          <p:nvPr/>
        </p:nvSpPr>
        <p:spPr bwMode="auto">
          <a:xfrm>
            <a:off x="828675" y="1219200"/>
            <a:ext cx="7620000" cy="5326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algn="l" eaLnBrk="1" hangingPunct="1"/>
            <a:r>
              <a:rPr lang="en-US" altLang="en-US" sz="2000" dirty="0">
                <a:latin typeface="Cambria" panose="02040503050406030204" pitchFamily="18" charset="0"/>
              </a:rPr>
              <a:t>Normally, the system administrator will define a convention to establish usernames in a network </a:t>
            </a:r>
            <a:r>
              <a:rPr lang="ro-RO" altLang="en-US" sz="2000" dirty="0">
                <a:latin typeface="Cambria" panose="02040503050406030204" pitchFamily="18" charset="0"/>
              </a:rPr>
              <a:t>(</a:t>
            </a:r>
            <a:r>
              <a:rPr lang="en-US" altLang="en-US" sz="2000" dirty="0">
                <a:latin typeface="Cambria" panose="02040503050406030204" pitchFamily="18" charset="0"/>
              </a:rPr>
              <a:t>to access the OS</a:t>
            </a:r>
            <a:r>
              <a:rPr lang="ro-RO" altLang="en-US" sz="2000" dirty="0">
                <a:latin typeface="Cambria" panose="02040503050406030204" pitchFamily="18" charset="0"/>
              </a:rPr>
              <a:t>)</a:t>
            </a:r>
            <a:r>
              <a:rPr lang="en-US" altLang="en-US" sz="2000" dirty="0">
                <a:latin typeface="Cambria" panose="02040503050406030204" pitchFamily="18" charset="0"/>
              </a:rPr>
              <a:t>.</a:t>
            </a:r>
            <a:endParaRPr lang="ro-RO" altLang="en-US" sz="2000" dirty="0">
              <a:latin typeface="Cambria" panose="02040503050406030204" pitchFamily="18" charset="0"/>
            </a:endParaRPr>
          </a:p>
          <a:p>
            <a:pPr algn="l" eaLnBrk="1" hangingPunct="1"/>
            <a:endParaRPr lang="ro-RO" altLang="en-US" sz="2000" dirty="0">
              <a:latin typeface="Cambria" panose="02040503050406030204" pitchFamily="18" charset="0"/>
            </a:endParaRPr>
          </a:p>
          <a:p>
            <a:pPr algn="l" eaLnBrk="1" hangingPunct="1"/>
            <a:r>
              <a:rPr lang="en-US" altLang="en-US" sz="2000" dirty="0">
                <a:latin typeface="Cambria" panose="02040503050406030204" pitchFamily="18" charset="0"/>
              </a:rPr>
              <a:t>Password rules are important, the control level will be accordingly with the necessary protection level.</a:t>
            </a:r>
            <a:endParaRPr lang="ro-RO" altLang="en-US" sz="2000" dirty="0">
              <a:latin typeface="Cambria" panose="02040503050406030204" pitchFamily="18" charset="0"/>
            </a:endParaRPr>
          </a:p>
          <a:p>
            <a:pPr algn="l" eaLnBrk="1" hangingPunct="1"/>
            <a:endParaRPr lang="ro-RO" altLang="en-US" sz="2000" dirty="0">
              <a:latin typeface="Cambria" panose="02040503050406030204" pitchFamily="18" charset="0"/>
            </a:endParaRPr>
          </a:p>
          <a:p>
            <a:pPr algn="l" eaLnBrk="1" hangingPunct="1"/>
            <a:r>
              <a:rPr lang="en-US" altLang="en-US" sz="2000" dirty="0">
                <a:latin typeface="Cambria" panose="02040503050406030204" pitchFamily="18" charset="0"/>
              </a:rPr>
              <a:t>A good </a:t>
            </a:r>
            <a:r>
              <a:rPr lang="en-US" altLang="en-US" sz="2000" i="1" dirty="0">
                <a:latin typeface="Cambria" panose="02040503050406030204" pitchFamily="18" charset="0"/>
              </a:rPr>
              <a:t>security policy</a:t>
            </a:r>
            <a:r>
              <a:rPr lang="en-US" altLang="en-US" sz="2000" dirty="0">
                <a:latin typeface="Cambria" panose="02040503050406030204" pitchFamily="18" charset="0"/>
              </a:rPr>
              <a:t> will contain the following</a:t>
            </a:r>
            <a:r>
              <a:rPr lang="ro-RO" altLang="en-US" sz="2000" dirty="0">
                <a:latin typeface="Cambria" panose="02040503050406030204" pitchFamily="18" charset="0"/>
              </a:rPr>
              <a:t>:</a:t>
            </a:r>
            <a:r>
              <a:rPr lang="en-US" altLang="en-US" sz="2000" dirty="0">
                <a:latin typeface="Cambria" panose="02040503050406030204" pitchFamily="18" charset="0"/>
              </a:rPr>
              <a:t> </a:t>
            </a:r>
          </a:p>
          <a:p>
            <a:pPr algn="l" eaLnBrk="1" hangingPunct="1"/>
            <a:endParaRPr lang="en-US" altLang="en-US" sz="2000" dirty="0">
              <a:latin typeface="Cambria" panose="02040503050406030204" pitchFamily="18" charset="0"/>
            </a:endParaRPr>
          </a:p>
          <a:p>
            <a:pPr algn="l" eaLnBrk="1" hangingPunct="1"/>
            <a:r>
              <a:rPr lang="ro-RO" altLang="en-US" sz="2000" dirty="0">
                <a:latin typeface="Cambria" panose="02040503050406030204" pitchFamily="18" charset="0"/>
              </a:rPr>
              <a:t>- </a:t>
            </a:r>
            <a:r>
              <a:rPr lang="en-US" altLang="en-US" sz="2000" dirty="0">
                <a:latin typeface="Cambria" panose="02040503050406030204" pitchFamily="18" charset="0"/>
              </a:rPr>
              <a:t>Passwords must expire after a specified time period. </a:t>
            </a:r>
          </a:p>
          <a:p>
            <a:pPr algn="l" eaLnBrk="1" hangingPunct="1"/>
            <a:r>
              <a:rPr lang="ro-RO" altLang="en-US" sz="2000" dirty="0">
                <a:latin typeface="Cambria" panose="02040503050406030204" pitchFamily="18" charset="0"/>
              </a:rPr>
              <a:t>- </a:t>
            </a:r>
            <a:r>
              <a:rPr lang="en-US" altLang="en-US" sz="2000" dirty="0">
                <a:latin typeface="Cambria" panose="02040503050406030204" pitchFamily="18" charset="0"/>
              </a:rPr>
              <a:t>Passwords must contain letters, digits and special characters in order to not be easily broken. </a:t>
            </a:r>
          </a:p>
          <a:p>
            <a:pPr algn="l" eaLnBrk="1" hangingPunct="1">
              <a:buFontTx/>
              <a:buChar char="-"/>
            </a:pPr>
            <a:r>
              <a:rPr lang="en-US" altLang="en-US" sz="2000" dirty="0">
                <a:latin typeface="Cambria" panose="02040503050406030204" pitchFamily="18" charset="0"/>
              </a:rPr>
              <a:t> The standard rule for passwords says that users must not write down the passwords on paper </a:t>
            </a:r>
            <a:r>
              <a:rPr lang="ro-RO" altLang="en-US" sz="2000" dirty="0">
                <a:latin typeface="Cambria" panose="02040503050406030204" pitchFamily="18" charset="0"/>
              </a:rPr>
              <a:t>(</a:t>
            </a:r>
            <a:r>
              <a:rPr lang="en-US" altLang="en-US" sz="2000" dirty="0">
                <a:latin typeface="Cambria" panose="02040503050406030204" pitchFamily="18" charset="0"/>
              </a:rPr>
              <a:t>or other support</a:t>
            </a:r>
            <a:r>
              <a:rPr lang="ro-RO" altLang="en-US" sz="2000" dirty="0">
                <a:latin typeface="Cambria" panose="02040503050406030204" pitchFamily="18" charset="0"/>
              </a:rPr>
              <a:t>) </a:t>
            </a:r>
            <a:r>
              <a:rPr lang="en-US" altLang="en-US" sz="2000" dirty="0">
                <a:latin typeface="Cambria" panose="02040503050406030204" pitchFamily="18" charset="0"/>
              </a:rPr>
              <a:t>and leave it with no supervision</a:t>
            </a:r>
            <a:r>
              <a:rPr lang="ro-RO" altLang="en-US" sz="2000" dirty="0">
                <a:latin typeface="Cambria" panose="02040503050406030204" pitchFamily="18" charset="0"/>
              </a:rPr>
              <a:t>, </a:t>
            </a:r>
            <a:r>
              <a:rPr lang="en-US" altLang="en-US" sz="2000" dirty="0">
                <a:latin typeface="Cambria" panose="02040503050406030204" pitchFamily="18" charset="0"/>
              </a:rPr>
              <a:t>or make it public.</a:t>
            </a:r>
          </a:p>
          <a:p>
            <a:pPr algn="l" eaLnBrk="1" hangingPunct="1"/>
            <a:r>
              <a:rPr lang="ro-RO" altLang="en-US" sz="2000" dirty="0">
                <a:latin typeface="Cambria" panose="02040503050406030204" pitchFamily="18" charset="0"/>
              </a:rPr>
              <a:t>- </a:t>
            </a:r>
            <a:r>
              <a:rPr lang="en-US" altLang="en-US" sz="2000" dirty="0">
                <a:latin typeface="Cambria" panose="02040503050406030204" pitchFamily="18" charset="0"/>
              </a:rPr>
              <a:t>There must be defined rules concerning password expiry and account blocking </a:t>
            </a:r>
            <a:r>
              <a:rPr lang="ro-RO" altLang="en-US" sz="2000" dirty="0">
                <a:latin typeface="Cambria" panose="02040503050406030204" pitchFamily="18" charset="0"/>
              </a:rPr>
              <a:t>(</a:t>
            </a:r>
            <a:r>
              <a:rPr lang="en-US" altLang="en-US" sz="2000" dirty="0">
                <a:latin typeface="Cambria" panose="02040503050406030204" pitchFamily="18" charset="0"/>
              </a:rPr>
              <a:t>in the moment when an unsuccessful connection attempt was made</a:t>
            </a:r>
            <a:r>
              <a:rPr lang="ro-RO" altLang="en-US" sz="2000" dirty="0">
                <a:latin typeface="Cambria" panose="02040503050406030204" pitchFamily="18" charset="0"/>
              </a:rPr>
              <a:t>)</a:t>
            </a:r>
            <a:r>
              <a:rPr lang="en-US" altLang="en-US" sz="2000" dirty="0">
                <a:latin typeface="Cambria" panose="02040503050406030204" pitchFamily="18"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1030D5E0-BC66-4455-BBCA-53FFB5951CF5}" type="slidenum">
              <a:rPr lang="en-US" altLang="en-US">
                <a:latin typeface="Cambria" panose="02040503050406030204" pitchFamily="18" charset="0"/>
              </a:rPr>
              <a:pPr eaLnBrk="1" hangingPunct="1"/>
              <a:t>12</a:t>
            </a:fld>
            <a:endParaRPr lang="en-US" altLang="en-US">
              <a:latin typeface="Cambria" panose="02040503050406030204" pitchFamily="18" charset="0"/>
            </a:endParaRPr>
          </a:p>
        </p:txBody>
      </p:sp>
      <p:sp>
        <p:nvSpPr>
          <p:cNvPr id="8195" name="Rectangle 2"/>
          <p:cNvSpPr>
            <a:spLocks noGrp="1" noChangeArrowheads="1"/>
          </p:cNvSpPr>
          <p:nvPr>
            <p:ph type="title"/>
          </p:nvPr>
        </p:nvSpPr>
        <p:spPr>
          <a:xfrm>
            <a:off x="457200" y="29966"/>
            <a:ext cx="8229600" cy="1143000"/>
          </a:xfrm>
        </p:spPr>
        <p:txBody>
          <a:bodyPr/>
          <a:lstStyle/>
          <a:p>
            <a:r>
              <a:rPr lang="en-US" sz="3000" dirty="0">
                <a:solidFill>
                  <a:srgbClr val="CC3300"/>
                </a:solidFill>
                <a:latin typeface="Cambria" panose="02040503050406030204" pitchFamily="18" charset="0"/>
              </a:rPr>
              <a:t>Evolution of Security Threats</a:t>
            </a:r>
            <a:endParaRPr lang="en-US" sz="3000" b="1" dirty="0">
              <a:solidFill>
                <a:srgbClr val="CC3300"/>
              </a:solidFill>
              <a:latin typeface="Cambria" panose="02040503050406030204" pitchFamily="18" charset="0"/>
            </a:endParaRPr>
          </a:p>
        </p:txBody>
      </p:sp>
      <p:sp>
        <p:nvSpPr>
          <p:cNvPr id="8196" name="Rectangle 3"/>
          <p:cNvSpPr>
            <a:spLocks noGrp="1" noChangeArrowheads="1"/>
          </p:cNvSpPr>
          <p:nvPr>
            <p:ph type="body" idx="1"/>
          </p:nvPr>
        </p:nvSpPr>
        <p:spPr>
          <a:xfrm>
            <a:off x="609600" y="1066800"/>
            <a:ext cx="8229600" cy="4953000"/>
          </a:xfrm>
        </p:spPr>
        <p:txBody>
          <a:bodyPr/>
          <a:lstStyle/>
          <a:p>
            <a:pPr eaLnBrk="1" hangingPunct="1">
              <a:buFontTx/>
              <a:buNone/>
            </a:pPr>
            <a:r>
              <a:rPr lang="en-US" sz="2200" dirty="0">
                <a:latin typeface="Cambria" panose="02040503050406030204" pitchFamily="18" charset="0"/>
              </a:rPr>
              <a:t>“Necessity is the mother of invention.”</a:t>
            </a:r>
          </a:p>
          <a:p>
            <a:pPr eaLnBrk="1" hangingPunct="1">
              <a:buFontTx/>
              <a:buNone/>
            </a:pPr>
            <a:endParaRPr lang="en-US" sz="2200" dirty="0">
              <a:latin typeface="Cambria" panose="02040503050406030204" pitchFamily="18" charset="0"/>
            </a:endParaRPr>
          </a:p>
          <a:p>
            <a:r>
              <a:rPr lang="en-US" sz="2200" dirty="0">
                <a:latin typeface="Cambria" panose="02040503050406030204" pitchFamily="18" charset="0"/>
              </a:rPr>
              <a:t>As network security became an integral part of everyday operations, devices dedicated to particular network security functions emerged.</a:t>
            </a:r>
          </a:p>
          <a:p>
            <a:r>
              <a:rPr lang="en-US" sz="2200" dirty="0">
                <a:latin typeface="Cambria" panose="02040503050406030204" pitchFamily="18" charset="0"/>
              </a:rPr>
              <a:t>One of the first network security tools was the intrusion detection system (IDS), first developed by SRI International in 1984. </a:t>
            </a:r>
            <a:endParaRPr lang="ro-RO" sz="2200" dirty="0">
              <a:latin typeface="Cambria" panose="02040503050406030204" pitchFamily="18" charset="0"/>
            </a:endParaRPr>
          </a:p>
          <a:p>
            <a:r>
              <a:rPr lang="en-US" sz="2200" dirty="0">
                <a:latin typeface="Cambria" panose="02040503050406030204" pitchFamily="18" charset="0"/>
              </a:rPr>
              <a:t>An IDS provides real-time detection of certain types of attacks while they are in progress. This detection allows network security professionals to more quickly mitigate the negative impact of these attacks on network devices and users. In the late 1990s, the intrusion prevention system (IPS) began to replace the IDS solution. IPS devices enable the detection of malicious activity and have the ability to automatically block the attack in real-time.</a:t>
            </a:r>
          </a:p>
          <a:p>
            <a:pPr eaLnBrk="1" hangingPunct="1">
              <a:buFontTx/>
              <a:buNone/>
            </a:pPr>
            <a:endParaRPr lang="en-US" altLang="en-US" sz="2200" dirty="0">
              <a:latin typeface="Cambria" panose="02040503050406030204"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1030D5E0-BC66-4455-BBCA-53FFB5951CF5}" type="slidenum">
              <a:rPr lang="en-US" altLang="en-US">
                <a:latin typeface="Cambria" panose="02040503050406030204" pitchFamily="18" charset="0"/>
              </a:rPr>
              <a:pPr eaLnBrk="1" hangingPunct="1"/>
              <a:t>13</a:t>
            </a:fld>
            <a:endParaRPr lang="en-US" altLang="en-US">
              <a:latin typeface="Cambria" panose="02040503050406030204" pitchFamily="18" charset="0"/>
            </a:endParaRPr>
          </a:p>
        </p:txBody>
      </p:sp>
      <p:sp>
        <p:nvSpPr>
          <p:cNvPr id="8195" name="Rectangle 2"/>
          <p:cNvSpPr>
            <a:spLocks noGrp="1" noChangeArrowheads="1"/>
          </p:cNvSpPr>
          <p:nvPr>
            <p:ph type="title"/>
          </p:nvPr>
        </p:nvSpPr>
        <p:spPr>
          <a:xfrm>
            <a:off x="457200" y="-152400"/>
            <a:ext cx="8229600" cy="1143000"/>
          </a:xfrm>
        </p:spPr>
        <p:txBody>
          <a:bodyPr/>
          <a:lstStyle/>
          <a:p>
            <a:r>
              <a:rPr lang="en-US" sz="3600" dirty="0">
                <a:solidFill>
                  <a:srgbClr val="CC3300"/>
                </a:solidFill>
                <a:latin typeface="Cambria" panose="02040503050406030204" pitchFamily="18" charset="0"/>
              </a:rPr>
              <a:t>Evolution of Security Threats</a:t>
            </a:r>
            <a:endParaRPr lang="en-US" sz="3600" b="1" dirty="0">
              <a:solidFill>
                <a:srgbClr val="CC3300"/>
              </a:solidFill>
              <a:latin typeface="Cambria" panose="02040503050406030204" pitchFamily="18" charset="0"/>
            </a:endParaRPr>
          </a:p>
        </p:txBody>
      </p:sp>
      <p:sp>
        <p:nvSpPr>
          <p:cNvPr id="8196" name="Rectangle 3"/>
          <p:cNvSpPr>
            <a:spLocks noGrp="1" noChangeArrowheads="1"/>
          </p:cNvSpPr>
          <p:nvPr>
            <p:ph type="body" idx="1"/>
          </p:nvPr>
        </p:nvSpPr>
        <p:spPr>
          <a:xfrm>
            <a:off x="457200" y="1156823"/>
            <a:ext cx="8229600" cy="4953000"/>
          </a:xfrm>
        </p:spPr>
        <p:txBody>
          <a:bodyPr/>
          <a:lstStyle/>
          <a:p>
            <a:pPr algn="just" eaLnBrk="1" hangingPunct="1">
              <a:buNone/>
            </a:pPr>
            <a:r>
              <a:rPr lang="en-US" sz="2200" dirty="0">
                <a:latin typeface="Cambria" panose="02040503050406030204" pitchFamily="18" charset="0"/>
              </a:rPr>
              <a:t>In addition to IDS and IPS solutions, firewalls were developed to prevent undesirable traffic from entering prescribed areas within a network, thereby providing perimeter security. </a:t>
            </a:r>
            <a:endParaRPr lang="ro-RO" sz="2200" dirty="0">
              <a:latin typeface="Cambria" panose="02040503050406030204" pitchFamily="18" charset="0"/>
            </a:endParaRPr>
          </a:p>
          <a:p>
            <a:pPr algn="just" eaLnBrk="1" hangingPunct="1">
              <a:buNone/>
            </a:pPr>
            <a:endParaRPr lang="ro-RO" sz="2200" dirty="0">
              <a:latin typeface="Cambria" panose="02040503050406030204" pitchFamily="18" charset="0"/>
            </a:endParaRPr>
          </a:p>
          <a:p>
            <a:pPr algn="just" eaLnBrk="1" hangingPunct="1">
              <a:buNone/>
            </a:pPr>
            <a:r>
              <a:rPr lang="en-US" sz="2200" dirty="0">
                <a:latin typeface="Cambria" panose="02040503050406030204" pitchFamily="18" charset="0"/>
              </a:rPr>
              <a:t>In 1988, Digital Equipment Corporation (DEC) created the first network firewall in the form of a packet filter. </a:t>
            </a:r>
            <a:endParaRPr lang="ro-RO" sz="2200" dirty="0">
              <a:latin typeface="Cambria" panose="02040503050406030204" pitchFamily="18" charset="0"/>
            </a:endParaRPr>
          </a:p>
          <a:p>
            <a:pPr algn="just" eaLnBrk="1" hangingPunct="1">
              <a:buNone/>
            </a:pPr>
            <a:endParaRPr lang="ro-RO" sz="2200" dirty="0">
              <a:latin typeface="Cambria" panose="02040503050406030204" pitchFamily="18" charset="0"/>
            </a:endParaRPr>
          </a:p>
          <a:p>
            <a:pPr algn="just" eaLnBrk="1" hangingPunct="1">
              <a:buNone/>
            </a:pPr>
            <a:r>
              <a:rPr lang="en-US" sz="2200" dirty="0">
                <a:latin typeface="Cambria" panose="02040503050406030204" pitchFamily="18" charset="0"/>
              </a:rPr>
              <a:t>These early firewalls inspected packets to see if they matched sets of predefined rules, with the option of forwarding or dropping the packets accordingly. </a:t>
            </a:r>
            <a:endParaRPr lang="ro-RO" sz="2200" dirty="0">
              <a:latin typeface="Cambria" panose="02040503050406030204" pitchFamily="18" charset="0"/>
            </a:endParaRPr>
          </a:p>
          <a:p>
            <a:pPr algn="just" eaLnBrk="1" hangingPunct="1">
              <a:buNone/>
            </a:pPr>
            <a:endParaRPr lang="ro-RO" sz="2200" dirty="0">
              <a:latin typeface="Cambria" panose="02040503050406030204" pitchFamily="18" charset="0"/>
            </a:endParaRPr>
          </a:p>
          <a:p>
            <a:pPr algn="just" eaLnBrk="1" hangingPunct="1">
              <a:buNone/>
            </a:pPr>
            <a:r>
              <a:rPr lang="en-US" sz="2200" dirty="0">
                <a:latin typeface="Cambria" panose="02040503050406030204" pitchFamily="18" charset="0"/>
              </a:rPr>
              <a:t>Packet filtering firewalls inspect each packet in isolation without examining whether a packet is part of an existing connection. </a:t>
            </a:r>
          </a:p>
          <a:p>
            <a:pPr algn="just" eaLnBrk="1" hangingPunct="1">
              <a:buFontTx/>
              <a:buNone/>
            </a:pPr>
            <a:endParaRPr lang="en-US" altLang="en-US" sz="2200" dirty="0">
              <a:latin typeface="Cambria" panose="02040503050406030204" pitchFamily="18" charset="0"/>
              <a:cs typeface="Times New Roman" pitchFamily="18" charset="0"/>
            </a:endParaRPr>
          </a:p>
        </p:txBody>
      </p:sp>
    </p:spTree>
    <p:extLst>
      <p:ext uri="{BB962C8B-B14F-4D97-AF65-F5344CB8AC3E}">
        <p14:creationId xmlns:p14="http://schemas.microsoft.com/office/powerpoint/2010/main" val="1192520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1030D5E0-BC66-4455-BBCA-53FFB5951CF5}" type="slidenum">
              <a:rPr lang="en-US" altLang="en-US">
                <a:latin typeface="Cambria" panose="02040503050406030204" pitchFamily="18" charset="0"/>
              </a:rPr>
              <a:pPr eaLnBrk="1" hangingPunct="1"/>
              <a:t>14</a:t>
            </a:fld>
            <a:endParaRPr lang="en-US" altLang="en-US">
              <a:latin typeface="Cambria" panose="02040503050406030204" pitchFamily="18" charset="0"/>
            </a:endParaRPr>
          </a:p>
        </p:txBody>
      </p:sp>
      <p:sp>
        <p:nvSpPr>
          <p:cNvPr id="8195" name="Rectangle 2"/>
          <p:cNvSpPr>
            <a:spLocks noGrp="1" noChangeArrowheads="1"/>
          </p:cNvSpPr>
          <p:nvPr>
            <p:ph type="title"/>
          </p:nvPr>
        </p:nvSpPr>
        <p:spPr>
          <a:xfrm>
            <a:off x="457200" y="-152400"/>
            <a:ext cx="8229600" cy="1143000"/>
          </a:xfrm>
        </p:spPr>
        <p:txBody>
          <a:bodyPr/>
          <a:lstStyle/>
          <a:p>
            <a:r>
              <a:rPr lang="en-US" sz="3000" dirty="0">
                <a:solidFill>
                  <a:srgbClr val="CC3300"/>
                </a:solidFill>
                <a:latin typeface="Cambria" panose="02040503050406030204" pitchFamily="18" charset="0"/>
              </a:rPr>
              <a:t>Evolution of Security Threats</a:t>
            </a:r>
            <a:endParaRPr lang="en-US" sz="3000" b="1" dirty="0">
              <a:solidFill>
                <a:srgbClr val="CC3300"/>
              </a:solidFill>
              <a:latin typeface="Cambria" panose="02040503050406030204" pitchFamily="18" charset="0"/>
            </a:endParaRPr>
          </a:p>
        </p:txBody>
      </p:sp>
      <p:sp>
        <p:nvSpPr>
          <p:cNvPr id="8196" name="Rectangle 3"/>
          <p:cNvSpPr>
            <a:spLocks noGrp="1" noChangeArrowheads="1"/>
          </p:cNvSpPr>
          <p:nvPr>
            <p:ph type="body" idx="1"/>
          </p:nvPr>
        </p:nvSpPr>
        <p:spPr>
          <a:xfrm>
            <a:off x="609600" y="1148261"/>
            <a:ext cx="8229600" cy="4953000"/>
          </a:xfrm>
        </p:spPr>
        <p:txBody>
          <a:bodyPr/>
          <a:lstStyle/>
          <a:p>
            <a:pPr algn="just" eaLnBrk="1" hangingPunct="1">
              <a:buNone/>
            </a:pPr>
            <a:r>
              <a:rPr lang="en-US" sz="2200" dirty="0">
                <a:latin typeface="Cambria" panose="02040503050406030204" pitchFamily="18" charset="0"/>
              </a:rPr>
              <a:t>In 1989, AT&amp;T Bell Laboratories developed the first stateful firewall. </a:t>
            </a:r>
            <a:endParaRPr lang="ro-RO" sz="2200" dirty="0">
              <a:latin typeface="Cambria" panose="02040503050406030204" pitchFamily="18" charset="0"/>
            </a:endParaRPr>
          </a:p>
          <a:p>
            <a:pPr algn="just" eaLnBrk="1" hangingPunct="1">
              <a:buNone/>
            </a:pPr>
            <a:endParaRPr lang="ro-RO" sz="2200" b="1" dirty="0">
              <a:latin typeface="Cambria" panose="02040503050406030204" pitchFamily="18" charset="0"/>
            </a:endParaRPr>
          </a:p>
          <a:p>
            <a:pPr algn="just" eaLnBrk="1" hangingPunct="1">
              <a:buNone/>
            </a:pPr>
            <a:r>
              <a:rPr lang="en-US" sz="2200" b="1" dirty="0">
                <a:latin typeface="Cambria" panose="02040503050406030204" pitchFamily="18" charset="0"/>
              </a:rPr>
              <a:t>Like packet filtering firewalls</a:t>
            </a:r>
            <a:r>
              <a:rPr lang="en-US" sz="2200" dirty="0">
                <a:latin typeface="Cambria" panose="02040503050406030204" pitchFamily="18" charset="0"/>
              </a:rPr>
              <a:t>, stateful firewalls use predefined rules for permitting or denying traffic. </a:t>
            </a:r>
            <a:endParaRPr lang="ro-RO" sz="2200" dirty="0">
              <a:latin typeface="Cambria" panose="02040503050406030204" pitchFamily="18" charset="0"/>
            </a:endParaRPr>
          </a:p>
          <a:p>
            <a:pPr algn="just" eaLnBrk="1" hangingPunct="1">
              <a:buNone/>
            </a:pPr>
            <a:endParaRPr lang="ro-RO" sz="2200" b="1" dirty="0">
              <a:latin typeface="Cambria" panose="02040503050406030204" pitchFamily="18" charset="0"/>
            </a:endParaRPr>
          </a:p>
          <a:p>
            <a:pPr algn="just" eaLnBrk="1" hangingPunct="1">
              <a:buNone/>
            </a:pPr>
            <a:r>
              <a:rPr lang="en-US" sz="2200" b="1" dirty="0">
                <a:latin typeface="Cambria" panose="02040503050406030204" pitchFamily="18" charset="0"/>
              </a:rPr>
              <a:t>Unlike packet filtering firewalls</a:t>
            </a:r>
            <a:r>
              <a:rPr lang="en-US" sz="2200" dirty="0">
                <a:latin typeface="Cambria" panose="02040503050406030204" pitchFamily="18" charset="0"/>
              </a:rPr>
              <a:t>, stateful firewalls keep track of established connections and determine if a packet belongs to an existing flow of data, providing greater security and more rapid processing.</a:t>
            </a:r>
          </a:p>
          <a:p>
            <a:pPr algn="just" eaLnBrk="1" hangingPunct="1">
              <a:buFontTx/>
              <a:buNone/>
            </a:pPr>
            <a:endParaRPr lang="en-US" altLang="en-US" sz="2200" dirty="0">
              <a:latin typeface="Cambria" panose="02040503050406030204" pitchFamily="18" charset="0"/>
              <a:cs typeface="Times New Roman" pitchFamily="18" charset="0"/>
            </a:endParaRPr>
          </a:p>
        </p:txBody>
      </p:sp>
    </p:spTree>
    <p:extLst>
      <p:ext uri="{BB962C8B-B14F-4D97-AF65-F5344CB8AC3E}">
        <p14:creationId xmlns:p14="http://schemas.microsoft.com/office/powerpoint/2010/main" val="2443660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1EE44968-3C44-4A5E-9ACA-728079E9D092}" type="slidenum">
              <a:rPr lang="en-US" altLang="en-US">
                <a:latin typeface="Cambria" panose="02040503050406030204" pitchFamily="18" charset="0"/>
              </a:rPr>
              <a:pPr eaLnBrk="1" hangingPunct="1"/>
              <a:t>15</a:t>
            </a:fld>
            <a:endParaRPr lang="en-US" altLang="en-US">
              <a:latin typeface="Cambria" panose="02040503050406030204" pitchFamily="18" charset="0"/>
            </a:endParaRPr>
          </a:p>
        </p:txBody>
      </p:sp>
      <p:sp>
        <p:nvSpPr>
          <p:cNvPr id="9219" name="Rectangle 2"/>
          <p:cNvSpPr>
            <a:spLocks noGrp="1" noChangeArrowheads="1"/>
          </p:cNvSpPr>
          <p:nvPr>
            <p:ph type="title"/>
          </p:nvPr>
        </p:nvSpPr>
        <p:spPr>
          <a:xfrm>
            <a:off x="457200" y="0"/>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Virtual Private Network (VPN)</a:t>
            </a:r>
          </a:p>
        </p:txBody>
      </p:sp>
      <p:sp>
        <p:nvSpPr>
          <p:cNvPr id="9220" name="Rectangle 3"/>
          <p:cNvSpPr>
            <a:spLocks noGrp="1" noChangeArrowheads="1"/>
          </p:cNvSpPr>
          <p:nvPr>
            <p:ph type="body" idx="1"/>
          </p:nvPr>
        </p:nvSpPr>
        <p:spPr>
          <a:xfrm>
            <a:off x="457200" y="1447800"/>
            <a:ext cx="8229600" cy="4953000"/>
          </a:xfrm>
        </p:spPr>
        <p:txBody>
          <a:bodyPr/>
          <a:lstStyle/>
          <a:p>
            <a:pPr eaLnBrk="1" hangingPunct="1">
              <a:lnSpc>
                <a:spcPct val="80000"/>
              </a:lnSpc>
            </a:pPr>
            <a:r>
              <a:rPr lang="en-US" altLang="en-US" sz="2200" dirty="0">
                <a:latin typeface="Cambria" panose="02040503050406030204" pitchFamily="18" charset="0"/>
                <a:cs typeface="Times New Roman" pitchFamily="18" charset="0"/>
              </a:rPr>
              <a:t>Link encryption can be used in the sense that users have the “illusion” they are in a private network even when they actually use a public network. This approach is called </a:t>
            </a:r>
            <a:r>
              <a:rPr lang="en-US" altLang="en-US" sz="2200" b="1" i="1" dirty="0">
                <a:latin typeface="Cambria" panose="02040503050406030204" pitchFamily="18" charset="0"/>
                <a:cs typeface="Times New Roman" pitchFamily="18" charset="0"/>
              </a:rPr>
              <a:t>virtual private network </a:t>
            </a:r>
            <a:r>
              <a:rPr lang="ro-RO" altLang="en-US" sz="2200" b="1" i="1" dirty="0">
                <a:latin typeface="Cambria" panose="02040503050406030204" pitchFamily="18" charset="0"/>
                <a:cs typeface="Times New Roman" pitchFamily="18" charset="0"/>
              </a:rPr>
              <a:t>- </a:t>
            </a:r>
            <a:r>
              <a:rPr lang="en-US" altLang="en-US" sz="2200" b="1" i="1" dirty="0">
                <a:latin typeface="Cambria" panose="02040503050406030204" pitchFamily="18" charset="0"/>
                <a:cs typeface="Times New Roman" pitchFamily="18" charset="0"/>
              </a:rPr>
              <a:t>VPN</a:t>
            </a:r>
            <a:r>
              <a:rPr lang="en-US" altLang="en-US" sz="2200" dirty="0">
                <a:latin typeface="Cambria" panose="02040503050406030204" pitchFamily="18" charset="0"/>
                <a:cs typeface="Times New Roman" pitchFamily="18" charset="0"/>
              </a:rPr>
              <a:t>.</a:t>
            </a:r>
          </a:p>
          <a:p>
            <a:pPr eaLnBrk="1" hangingPunct="1">
              <a:lnSpc>
                <a:spcPct val="80000"/>
              </a:lnSpc>
            </a:pPr>
            <a:endParaRPr lang="en-US" altLang="en-US" sz="2200" dirty="0">
              <a:latin typeface="Cambria" panose="02040503050406030204" pitchFamily="18" charset="0"/>
              <a:cs typeface="Times New Roman" pitchFamily="18" charset="0"/>
            </a:endParaRPr>
          </a:p>
          <a:p>
            <a:pPr eaLnBrk="1" hangingPunct="1">
              <a:lnSpc>
                <a:spcPct val="80000"/>
              </a:lnSpc>
            </a:pPr>
            <a:r>
              <a:rPr lang="en-US" altLang="en-US" sz="2200" dirty="0">
                <a:latin typeface="Cambria" panose="02040503050406030204" pitchFamily="18" charset="0"/>
                <a:cs typeface="Times New Roman" pitchFamily="18" charset="0"/>
              </a:rPr>
              <a:t>A firewall represents a device </a:t>
            </a:r>
            <a:r>
              <a:rPr lang="ro-RO" altLang="en-US" sz="2200" dirty="0">
                <a:latin typeface="Cambria" panose="02040503050406030204" pitchFamily="18" charset="0"/>
                <a:cs typeface="Times New Roman" pitchFamily="18" charset="0"/>
              </a:rPr>
              <a:t>(hardware</a:t>
            </a:r>
            <a:r>
              <a:rPr lang="en-US" altLang="en-US" sz="2200" dirty="0">
                <a:latin typeface="Cambria" panose="02040503050406030204" pitchFamily="18" charset="0"/>
                <a:cs typeface="Times New Roman" pitchFamily="18" charset="0"/>
              </a:rPr>
              <a:t> or </a:t>
            </a:r>
            <a:r>
              <a:rPr lang="ro-RO" altLang="en-US" sz="2200" dirty="0">
                <a:latin typeface="Cambria" panose="02040503050406030204" pitchFamily="18" charset="0"/>
                <a:cs typeface="Times New Roman" pitchFamily="18" charset="0"/>
              </a:rPr>
              <a:t>software) </a:t>
            </a:r>
            <a:r>
              <a:rPr lang="en-US" altLang="en-US" sz="2200" dirty="0">
                <a:latin typeface="Cambria" panose="02040503050406030204" pitchFamily="18" charset="0"/>
                <a:cs typeface="Times New Roman" pitchFamily="18" charset="0"/>
              </a:rPr>
              <a:t>for access control between two networks or network segments</a:t>
            </a:r>
            <a:r>
              <a:rPr lang="ro-RO" altLang="en-US" sz="2200" dirty="0">
                <a:latin typeface="Cambria" panose="02040503050406030204" pitchFamily="18" charset="0"/>
                <a:cs typeface="Times New Roman" pitchFamily="18" charset="0"/>
              </a:rPr>
              <a:t>. </a:t>
            </a:r>
            <a:r>
              <a:rPr lang="en-US" altLang="en-US" sz="2200" dirty="0">
                <a:latin typeface="Cambria" panose="02040503050406030204" pitchFamily="18" charset="0"/>
                <a:cs typeface="Times New Roman" pitchFamily="18" charset="0"/>
              </a:rPr>
              <a:t>The f</a:t>
            </a:r>
            <a:r>
              <a:rPr lang="ro-RO" altLang="en-US" sz="2200" dirty="0">
                <a:latin typeface="Cambria" panose="02040503050406030204" pitchFamily="18" charset="0"/>
                <a:cs typeface="Times New Roman" pitchFamily="18" charset="0"/>
              </a:rPr>
              <a:t>irewall</a:t>
            </a:r>
            <a:r>
              <a:rPr lang="en-US" altLang="en-US" sz="2200" dirty="0">
                <a:latin typeface="Cambria" panose="02040503050406030204" pitchFamily="18" charset="0"/>
                <a:cs typeface="Times New Roman" pitchFamily="18" charset="0"/>
              </a:rPr>
              <a:t> is filtering all the traffic between the internal network (more protected) and the external network which is less protected.</a:t>
            </a:r>
          </a:p>
          <a:p>
            <a:pPr eaLnBrk="1" hangingPunct="1">
              <a:lnSpc>
                <a:spcPct val="80000"/>
              </a:lnSpc>
            </a:pPr>
            <a:endParaRPr lang="ro-RO" altLang="en-US" sz="2200" dirty="0">
              <a:latin typeface="Cambria" panose="02040503050406030204" pitchFamily="18" charset="0"/>
              <a:cs typeface="Times New Roman" pitchFamily="18" charset="0"/>
            </a:endParaRPr>
          </a:p>
          <a:p>
            <a:pPr eaLnBrk="1" hangingPunct="1">
              <a:lnSpc>
                <a:spcPct val="80000"/>
              </a:lnSpc>
            </a:pPr>
            <a:r>
              <a:rPr lang="en-US" altLang="en-US" sz="2200" dirty="0">
                <a:latin typeface="Cambria" panose="02040503050406030204" pitchFamily="18" charset="0"/>
                <a:cs typeface="Times New Roman" pitchFamily="18" charset="0"/>
              </a:rPr>
              <a:t>The data transmission mode in a </a:t>
            </a:r>
            <a:r>
              <a:rPr lang="ro-RO" altLang="en-US" sz="2200" dirty="0">
                <a:latin typeface="Cambria" panose="02040503050406030204" pitchFamily="18" charset="0"/>
                <a:cs typeface="Times New Roman" pitchFamily="18" charset="0"/>
              </a:rPr>
              <a:t>VPN </a:t>
            </a:r>
            <a:r>
              <a:rPr lang="en-US" altLang="en-US" sz="2200" dirty="0">
                <a:latin typeface="Cambria" panose="02040503050406030204" pitchFamily="18" charset="0"/>
                <a:cs typeface="Times New Roman" pitchFamily="18" charset="0"/>
              </a:rPr>
              <a:t>is called </a:t>
            </a:r>
            <a:r>
              <a:rPr lang="en-US" altLang="en-US" sz="2200" b="1" i="1" dirty="0">
                <a:latin typeface="Cambria" panose="02040503050406030204" pitchFamily="18" charset="0"/>
                <a:cs typeface="Times New Roman" pitchFamily="18" charset="0"/>
              </a:rPr>
              <a:t>encrypted communication channel </a:t>
            </a:r>
            <a:r>
              <a:rPr lang="en-US" altLang="en-US" sz="2200" dirty="0">
                <a:latin typeface="Cambria" panose="02040503050406030204" pitchFamily="18" charset="0"/>
                <a:cs typeface="Times New Roman" pitchFamily="18" charset="0"/>
              </a:rPr>
              <a:t>or, for short, </a:t>
            </a:r>
            <a:r>
              <a:rPr lang="en-US" altLang="en-US" sz="2200" b="1" i="1" dirty="0">
                <a:latin typeface="Cambria" panose="02040503050406030204" pitchFamily="18" charset="0"/>
                <a:cs typeface="Times New Roman" pitchFamily="18" charset="0"/>
              </a:rPr>
              <a:t>tunnel</a:t>
            </a:r>
            <a:r>
              <a:rPr lang="en-US" altLang="en-US" sz="2200" dirty="0">
                <a:latin typeface="Cambria" panose="02040503050406030204" pitchFamily="18" charset="0"/>
                <a:cs typeface="Times New Roman" pitchFamily="18"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9E547668-26B8-458C-A7DE-7FBA6FA7CD74}" type="slidenum">
              <a:rPr lang="en-US" altLang="en-US">
                <a:latin typeface="Cambria" panose="02040503050406030204" pitchFamily="18" charset="0"/>
              </a:rPr>
              <a:pPr eaLnBrk="1" hangingPunct="1"/>
              <a:t>16</a:t>
            </a:fld>
            <a:endParaRPr lang="en-US" altLang="en-US">
              <a:latin typeface="Cambria" panose="02040503050406030204" pitchFamily="18" charset="0"/>
            </a:endParaRPr>
          </a:p>
        </p:txBody>
      </p:sp>
      <p:sp>
        <p:nvSpPr>
          <p:cNvPr id="10243" name="Rectangle 2"/>
          <p:cNvSpPr>
            <a:spLocks noGrp="1" noChangeArrowheads="1"/>
          </p:cNvSpPr>
          <p:nvPr>
            <p:ph type="title"/>
          </p:nvPr>
        </p:nvSpPr>
        <p:spPr>
          <a:xfrm>
            <a:off x="457200" y="0"/>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VPN Basic architecture</a:t>
            </a:r>
          </a:p>
        </p:txBody>
      </p:sp>
      <p:pic>
        <p:nvPicPr>
          <p:cNvPr id="10244" name="Picture 5" descr="07fig26"/>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85800" y="1555750"/>
            <a:ext cx="8001000" cy="3930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35AFCF62-E7AF-4842-9660-1A1232CE0C1C}" type="slidenum">
              <a:rPr lang="en-US" altLang="en-US"/>
              <a:pPr eaLnBrk="1" hangingPunct="1"/>
              <a:t>17</a:t>
            </a:fld>
            <a:endParaRPr lang="en-US" altLang="en-US"/>
          </a:p>
        </p:txBody>
      </p:sp>
      <p:sp>
        <p:nvSpPr>
          <p:cNvPr id="11267" name="Rectangle 2"/>
          <p:cNvSpPr>
            <a:spLocks noGrp="1" noChangeArrowheads="1"/>
          </p:cNvSpPr>
          <p:nvPr>
            <p:ph type="title"/>
          </p:nvPr>
        </p:nvSpPr>
        <p:spPr>
          <a:xfrm>
            <a:off x="457200" y="0"/>
            <a:ext cx="8229600" cy="1143000"/>
          </a:xfrm>
        </p:spPr>
        <p:txBody>
          <a:bodyPr/>
          <a:lstStyle/>
          <a:p>
            <a:pPr eaLnBrk="1" hangingPunct="1"/>
            <a:r>
              <a:rPr lang="en-US" altLang="en-US" sz="3300" dirty="0">
                <a:solidFill>
                  <a:srgbClr val="CC3300"/>
                </a:solidFill>
                <a:latin typeface="Times New Roman" pitchFamily="18" charset="0"/>
                <a:cs typeface="Times New Roman" pitchFamily="18" charset="0"/>
              </a:rPr>
              <a:t>Windows 11 firewall</a:t>
            </a:r>
          </a:p>
        </p:txBody>
      </p:sp>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1371600"/>
            <a:ext cx="6458522" cy="4490926"/>
          </a:xfrm>
          <a:prstGeom prst="rect">
            <a:avLst/>
          </a:prstGeom>
        </p:spPr>
      </p:pic>
      <p:pic>
        <p:nvPicPr>
          <p:cNvPr id="5" name="Picture 4">
            <a:extLst>
              <a:ext uri="{FF2B5EF4-FFF2-40B4-BE49-F238E27FC236}">
                <a16:creationId xmlns:a16="http://schemas.microsoft.com/office/drawing/2014/main" id="{3650701D-5D11-47D9-8AD9-5C378C2153FD}"/>
              </a:ext>
            </a:extLst>
          </p:cNvPr>
          <p:cNvPicPr>
            <a:picLocks noChangeAspect="1"/>
          </p:cNvPicPr>
          <p:nvPr/>
        </p:nvPicPr>
        <p:blipFill>
          <a:blip r:embed="rId3"/>
          <a:stretch>
            <a:fillRect/>
          </a:stretch>
        </p:blipFill>
        <p:spPr>
          <a:xfrm>
            <a:off x="571500" y="1168816"/>
            <a:ext cx="8001000" cy="527443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p:spPr>
        <p:txBody>
          <a:bodyPr/>
          <a:lstStyle>
            <a:lvl1pPr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fld id="{1F12F075-9CA4-4742-9BC5-DCF694B19F8B}" type="slidenum">
              <a:rPr lang="en-US" altLang="en-US" sz="1400" smtClean="0">
                <a:latin typeface="Cambria" pitchFamily="18" charset="0"/>
              </a:rPr>
              <a:pPr algn="r" eaLnBrk="1" hangingPunct="1">
                <a:spcBef>
                  <a:spcPct val="0"/>
                </a:spcBef>
                <a:buFontTx/>
                <a:buNone/>
              </a:pPr>
              <a:t>18</a:t>
            </a:fld>
            <a:endParaRPr lang="en-US" altLang="en-US" sz="1400">
              <a:latin typeface="Cambria" pitchFamily="18" charset="0"/>
            </a:endParaRPr>
          </a:p>
        </p:txBody>
      </p:sp>
      <p:sp>
        <p:nvSpPr>
          <p:cNvPr id="14339" name="Rectangle 2"/>
          <p:cNvSpPr>
            <a:spLocks noGrp="1" noChangeArrowheads="1"/>
          </p:cNvSpPr>
          <p:nvPr>
            <p:ph type="title"/>
          </p:nvPr>
        </p:nvSpPr>
        <p:spPr>
          <a:xfrm>
            <a:off x="457200" y="0"/>
            <a:ext cx="8229600" cy="1143000"/>
          </a:xfrm>
        </p:spPr>
        <p:txBody>
          <a:bodyPr/>
          <a:lstStyle/>
          <a:p>
            <a:pPr eaLnBrk="1" hangingPunct="1"/>
            <a:r>
              <a:rPr lang="en-US" altLang="en-US" sz="3300" dirty="0">
                <a:solidFill>
                  <a:srgbClr val="CC3300"/>
                </a:solidFill>
                <a:latin typeface="Cambria" pitchFamily="18" charset="0"/>
                <a:cs typeface="Times New Roman" pitchFamily="18" charset="0"/>
              </a:rPr>
              <a:t>Linux firewalls</a:t>
            </a:r>
          </a:p>
        </p:txBody>
      </p:sp>
      <p:sp>
        <p:nvSpPr>
          <p:cNvPr id="3" name="TextBox 2"/>
          <p:cNvSpPr txBox="1"/>
          <p:nvPr/>
        </p:nvSpPr>
        <p:spPr>
          <a:xfrm>
            <a:off x="457200" y="1600200"/>
            <a:ext cx="8382000" cy="3785652"/>
          </a:xfrm>
          <a:prstGeom prst="rect">
            <a:avLst/>
          </a:prstGeom>
          <a:noFill/>
        </p:spPr>
        <p:txBody>
          <a:bodyPr wrap="square">
            <a:spAutoFit/>
          </a:bodyPr>
          <a:lstStyle/>
          <a:p>
            <a:pPr algn="just">
              <a:defRPr/>
            </a:pPr>
            <a:r>
              <a:rPr lang="en-US" sz="2400" dirty="0">
                <a:latin typeface="Cambria" panose="02040503050406030204" pitchFamily="18" charset="0"/>
              </a:rPr>
              <a:t>There are several firewall solutions for Linux. Today, the most used are:</a:t>
            </a:r>
          </a:p>
          <a:p>
            <a:pPr algn="just">
              <a:defRPr/>
            </a:pPr>
            <a:endParaRPr lang="en-US" sz="2400" dirty="0">
              <a:latin typeface="Cambria" panose="02040503050406030204" pitchFamily="18" charset="0"/>
            </a:endParaRPr>
          </a:p>
          <a:p>
            <a:pPr marL="342900" indent="-342900" algn="just">
              <a:buFont typeface="Arial" panose="020B0604020202020204" pitchFamily="34" charset="0"/>
              <a:buChar char="•"/>
              <a:defRPr/>
            </a:pPr>
            <a:r>
              <a:rPr lang="ro-RO" sz="2400" b="1" i="1" dirty="0" err="1">
                <a:latin typeface="Cambria" panose="02040503050406030204" pitchFamily="18" charset="0"/>
              </a:rPr>
              <a:t>nftables</a:t>
            </a:r>
            <a:r>
              <a:rPr lang="en-US" sz="2400" dirty="0">
                <a:latin typeface="Cambria" panose="02040503050406030204" pitchFamily="18" charset="0"/>
              </a:rPr>
              <a:t>: it is the official successor to the old iptables. It is much faster, allows mixed rules (IPv4 and IPv6 in the same list), and is the default standard in most distributions (Debian 12+, RHEL 9+, Ubuntu 24.04+).</a:t>
            </a:r>
          </a:p>
          <a:p>
            <a:pPr marL="342900" indent="-342900" algn="just">
              <a:buFont typeface="Arial" panose="020B0604020202020204" pitchFamily="34" charset="0"/>
              <a:buChar char="•"/>
              <a:defRPr/>
            </a:pPr>
            <a:r>
              <a:rPr lang="en-US" sz="2400" b="1" i="1" dirty="0">
                <a:latin typeface="Cambria" panose="02040503050406030204" pitchFamily="18" charset="0"/>
              </a:rPr>
              <a:t>iptables</a:t>
            </a:r>
            <a:r>
              <a:rPr lang="en-US" sz="2400" dirty="0">
                <a:latin typeface="Cambria" panose="02040503050406030204" pitchFamily="18" charset="0"/>
              </a:rPr>
              <a:t> : Although considered "legacy", it is still widely used in legacy infrastructures, but most systems now use a compatibility layer called </a:t>
            </a:r>
            <a:r>
              <a:rPr lang="en-US" sz="2400" b="1" i="1" dirty="0">
                <a:latin typeface="Cambria" panose="02040503050406030204" pitchFamily="18" charset="0"/>
              </a:rPr>
              <a:t>iptables-</a:t>
            </a:r>
            <a:r>
              <a:rPr lang="en-US" sz="2400" b="1" i="1" dirty="0" err="1">
                <a:latin typeface="Cambria" panose="02040503050406030204" pitchFamily="18" charset="0"/>
              </a:rPr>
              <a:t>nft</a:t>
            </a:r>
            <a:r>
              <a:rPr lang="en-US" sz="2400" dirty="0">
                <a:latin typeface="Cambria" panose="02040503050406030204" pitchFamily="18" charset="0"/>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9DD6DC05-9D71-4B6B-B792-E18D7F4E0085}" type="slidenum">
              <a:rPr lang="en-US" altLang="en-US">
                <a:latin typeface="Cambria" panose="02040503050406030204" pitchFamily="18" charset="0"/>
              </a:rPr>
              <a:pPr eaLnBrk="1" hangingPunct="1"/>
              <a:t>19</a:t>
            </a:fld>
            <a:endParaRPr lang="en-US" altLang="en-US">
              <a:latin typeface="Cambria" panose="02040503050406030204" pitchFamily="18" charset="0"/>
            </a:endParaRPr>
          </a:p>
        </p:txBody>
      </p:sp>
      <p:sp>
        <p:nvSpPr>
          <p:cNvPr id="14339" name="Rectangle 2"/>
          <p:cNvSpPr>
            <a:spLocks noGrp="1" noChangeArrowheads="1"/>
          </p:cNvSpPr>
          <p:nvPr>
            <p:ph type="title"/>
          </p:nvPr>
        </p:nvSpPr>
        <p:spPr>
          <a:xfrm>
            <a:off x="484598" y="29966"/>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Conclusions</a:t>
            </a:r>
          </a:p>
        </p:txBody>
      </p:sp>
      <p:sp>
        <p:nvSpPr>
          <p:cNvPr id="14340" name="Rectangle 3"/>
          <p:cNvSpPr>
            <a:spLocks noGrp="1" noChangeArrowheads="1"/>
          </p:cNvSpPr>
          <p:nvPr>
            <p:ph type="body" idx="1"/>
          </p:nvPr>
        </p:nvSpPr>
        <p:spPr>
          <a:xfrm>
            <a:off x="457200" y="1447800"/>
            <a:ext cx="8458200" cy="4953000"/>
          </a:xfrm>
        </p:spPr>
        <p:txBody>
          <a:bodyPr/>
          <a:lstStyle/>
          <a:p>
            <a:pPr eaLnBrk="1" hangingPunct="1">
              <a:lnSpc>
                <a:spcPct val="80000"/>
              </a:lnSpc>
              <a:buFontTx/>
              <a:buNone/>
            </a:pPr>
            <a:r>
              <a:rPr lang="en-US" altLang="en-US" sz="2400" dirty="0">
                <a:latin typeface="Cambria" panose="02040503050406030204" pitchFamily="18" charset="0"/>
                <a:cs typeface="Times New Roman" pitchFamily="18" charset="0"/>
              </a:rPr>
              <a:t>The OS security represents an important part of the network security. When we must implement the OS security we must take into consideration the following:</a:t>
            </a:r>
          </a:p>
          <a:p>
            <a:pPr eaLnBrk="1" hangingPunct="1">
              <a:lnSpc>
                <a:spcPct val="80000"/>
              </a:lnSpc>
              <a:buFontTx/>
              <a:buNone/>
            </a:pPr>
            <a:endParaRPr lang="en-US" altLang="en-US" sz="2400" dirty="0">
              <a:latin typeface="Cambria" panose="02040503050406030204" pitchFamily="18" charset="0"/>
              <a:cs typeface="Times New Roman" pitchFamily="18" charset="0"/>
            </a:endParaRPr>
          </a:p>
          <a:p>
            <a:pPr eaLnBrk="1" hangingPunct="1">
              <a:lnSpc>
                <a:spcPct val="80000"/>
              </a:lnSpc>
            </a:pPr>
            <a:r>
              <a:rPr lang="en-US" altLang="en-US" sz="2400" dirty="0">
                <a:latin typeface="Cambria" panose="02040503050406030204" pitchFamily="18" charset="0"/>
                <a:cs typeface="Times New Roman" pitchFamily="18" charset="0"/>
              </a:rPr>
              <a:t>Defining an acceptable security policy for the company’s network; here is defined what is permitted and what is not permitted in the company’s network.</a:t>
            </a:r>
          </a:p>
          <a:p>
            <a:pPr eaLnBrk="1" hangingPunct="1">
              <a:lnSpc>
                <a:spcPct val="80000"/>
              </a:lnSpc>
            </a:pPr>
            <a:endParaRPr lang="en-US" altLang="en-US" sz="2400" dirty="0">
              <a:latin typeface="Cambria" panose="02040503050406030204" pitchFamily="18" charset="0"/>
              <a:cs typeface="Times New Roman" pitchFamily="18" charset="0"/>
            </a:endParaRPr>
          </a:p>
          <a:p>
            <a:pPr eaLnBrk="1" hangingPunct="1">
              <a:lnSpc>
                <a:spcPct val="80000"/>
              </a:lnSpc>
            </a:pPr>
            <a:r>
              <a:rPr lang="en-US" altLang="en-US" sz="2400" dirty="0">
                <a:latin typeface="Cambria" panose="02040503050406030204" pitchFamily="18" charset="0"/>
                <a:cs typeface="Times New Roman" pitchFamily="18" charset="0"/>
              </a:rPr>
              <a:t>The security policies regarding passwords must be enforced and respected, including an expiration date, blocking rules and using a combination of letters, digits and special characters, imposing a minimum length for these. </a:t>
            </a:r>
          </a:p>
          <a:p>
            <a:pPr eaLnBrk="1" hangingPunct="1">
              <a:lnSpc>
                <a:spcPct val="80000"/>
              </a:lnSpc>
            </a:pPr>
            <a:endParaRPr lang="en-US" altLang="en-US" sz="2400" dirty="0">
              <a:latin typeface="Cambria" panose="02040503050406030204"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2</a:t>
            </a:fld>
            <a:endParaRPr lang="en-US" altLang="en-US">
              <a:latin typeface="Cambria" panose="02040503050406030204" pitchFamily="18" charset="0"/>
            </a:endParaRPr>
          </a:p>
        </p:txBody>
      </p:sp>
      <p:sp>
        <p:nvSpPr>
          <p:cNvPr id="3075" name="Rectangle 2"/>
          <p:cNvSpPr>
            <a:spLocks noGrp="1" noChangeArrowheads="1"/>
          </p:cNvSpPr>
          <p:nvPr>
            <p:ph type="title"/>
          </p:nvPr>
        </p:nvSpPr>
        <p:spPr>
          <a:xfrm>
            <a:off x="457200" y="0"/>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Today’s cybercrimes</a:t>
            </a: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31" y="1096706"/>
            <a:ext cx="6806137" cy="552082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9DD6DC05-9D71-4B6B-B792-E18D7F4E0085}" type="slidenum">
              <a:rPr lang="en-US" altLang="en-US">
                <a:latin typeface="Cambria" panose="02040503050406030204" pitchFamily="18" charset="0"/>
              </a:rPr>
              <a:pPr eaLnBrk="1" hangingPunct="1"/>
              <a:t>20</a:t>
            </a:fld>
            <a:endParaRPr lang="en-US" altLang="en-US">
              <a:latin typeface="Cambria" panose="02040503050406030204" pitchFamily="18" charset="0"/>
            </a:endParaRPr>
          </a:p>
        </p:txBody>
      </p:sp>
      <p:sp>
        <p:nvSpPr>
          <p:cNvPr id="14339" name="Rectangle 2"/>
          <p:cNvSpPr>
            <a:spLocks noGrp="1" noChangeArrowheads="1"/>
          </p:cNvSpPr>
          <p:nvPr>
            <p:ph type="title"/>
          </p:nvPr>
        </p:nvSpPr>
        <p:spPr>
          <a:xfrm>
            <a:off x="457200" y="0"/>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Conclusions (2)</a:t>
            </a:r>
          </a:p>
        </p:txBody>
      </p:sp>
      <p:sp>
        <p:nvSpPr>
          <p:cNvPr id="14340" name="Rectangle 3"/>
          <p:cNvSpPr>
            <a:spLocks noGrp="1" noChangeArrowheads="1"/>
          </p:cNvSpPr>
          <p:nvPr>
            <p:ph type="body" idx="1"/>
          </p:nvPr>
        </p:nvSpPr>
        <p:spPr>
          <a:xfrm>
            <a:off x="457200" y="1447800"/>
            <a:ext cx="8458200" cy="4953000"/>
          </a:xfrm>
        </p:spPr>
        <p:txBody>
          <a:bodyPr/>
          <a:lstStyle/>
          <a:p>
            <a:pPr eaLnBrk="1" hangingPunct="1">
              <a:lnSpc>
                <a:spcPct val="80000"/>
              </a:lnSpc>
            </a:pPr>
            <a:endParaRPr lang="en-US" altLang="en-US" sz="2200" dirty="0">
              <a:latin typeface="Cambria" panose="02040503050406030204" pitchFamily="18" charset="0"/>
              <a:cs typeface="Times New Roman" pitchFamily="18" charset="0"/>
            </a:endParaRPr>
          </a:p>
          <a:p>
            <a:pPr eaLnBrk="1" hangingPunct="1">
              <a:lnSpc>
                <a:spcPct val="80000"/>
              </a:lnSpc>
            </a:pPr>
            <a:r>
              <a:rPr lang="en-US" altLang="en-US" sz="2200" dirty="0">
                <a:latin typeface="Cambria" panose="02040503050406030204" pitchFamily="18" charset="0"/>
                <a:cs typeface="Times New Roman" pitchFamily="18" charset="0"/>
              </a:rPr>
              <a:t>The security threats form the </a:t>
            </a:r>
            <a:r>
              <a:rPr lang="ro-RO" altLang="en-US" sz="2200" dirty="0">
                <a:latin typeface="Cambria" panose="02040503050406030204" pitchFamily="18" charset="0"/>
                <a:cs typeface="Times New Roman" pitchFamily="18" charset="0"/>
              </a:rPr>
              <a:t>Internet</a:t>
            </a:r>
            <a:r>
              <a:rPr lang="en-US" altLang="en-US" sz="2200" dirty="0">
                <a:latin typeface="Cambria" panose="02040503050406030204" pitchFamily="18" charset="0"/>
                <a:cs typeface="Times New Roman" pitchFamily="18" charset="0"/>
              </a:rPr>
              <a:t> are including hackers, crackers, viruses and worms. Although a </a:t>
            </a:r>
            <a:r>
              <a:rPr lang="en-US" altLang="en-US" sz="2200" b="1" dirty="0">
                <a:latin typeface="Cambria" panose="02040503050406030204" pitchFamily="18" charset="0"/>
                <a:cs typeface="Times New Roman" pitchFamily="18" charset="0"/>
              </a:rPr>
              <a:t>hacker</a:t>
            </a:r>
            <a:r>
              <a:rPr lang="en-US" altLang="en-US" sz="2200" dirty="0">
                <a:latin typeface="Cambria" panose="02040503050406030204" pitchFamily="18" charset="0"/>
                <a:cs typeface="Times New Roman" pitchFamily="18" charset="0"/>
              </a:rPr>
              <a:t> can produce damage, by definition a </a:t>
            </a:r>
            <a:r>
              <a:rPr lang="en-US" altLang="en-US" sz="2200" b="1" dirty="0">
                <a:latin typeface="Cambria" panose="02040503050406030204" pitchFamily="18" charset="0"/>
                <a:cs typeface="Times New Roman" pitchFamily="18" charset="0"/>
              </a:rPr>
              <a:t>cracker</a:t>
            </a:r>
            <a:r>
              <a:rPr lang="en-US" altLang="en-US" sz="2200" dirty="0">
                <a:latin typeface="Cambria" panose="02040503050406030204" pitchFamily="18" charset="0"/>
                <a:cs typeface="Times New Roman" pitchFamily="18" charset="0"/>
              </a:rPr>
              <a:t> is the one who enters a system to produce a damage or to steal information. </a:t>
            </a:r>
            <a:br>
              <a:rPr lang="ro-RO" altLang="en-US" sz="2200" dirty="0">
                <a:latin typeface="Cambria" panose="02040503050406030204" pitchFamily="18" charset="0"/>
                <a:cs typeface="Times New Roman" pitchFamily="18" charset="0"/>
              </a:rPr>
            </a:br>
            <a:endParaRPr lang="ro-RO" altLang="en-US" sz="2200" dirty="0">
              <a:latin typeface="Cambria" panose="02040503050406030204" pitchFamily="18" charset="0"/>
              <a:cs typeface="Times New Roman" pitchFamily="18" charset="0"/>
            </a:endParaRPr>
          </a:p>
          <a:p>
            <a:pPr eaLnBrk="1" hangingPunct="1">
              <a:lnSpc>
                <a:spcPct val="80000"/>
              </a:lnSpc>
            </a:pPr>
            <a:r>
              <a:rPr lang="en-US" altLang="en-US" sz="2200" dirty="0">
                <a:latin typeface="Cambria" panose="02040503050406030204" pitchFamily="18" charset="0"/>
                <a:cs typeface="Times New Roman" pitchFamily="18" charset="0"/>
              </a:rPr>
              <a:t>A virus or a worm can also create substantial damages. A worm is not attaching to files but remains active in memory auto-replicating. </a:t>
            </a:r>
          </a:p>
          <a:p>
            <a:pPr eaLnBrk="1" hangingPunct="1">
              <a:lnSpc>
                <a:spcPct val="80000"/>
              </a:lnSpc>
            </a:pPr>
            <a:endParaRPr lang="en-US" altLang="en-US" sz="2200" dirty="0">
              <a:latin typeface="Cambria" panose="02040503050406030204" pitchFamily="18" charset="0"/>
              <a:cs typeface="Times New Roman" pitchFamily="18" charset="0"/>
            </a:endParaRPr>
          </a:p>
          <a:p>
            <a:pPr eaLnBrk="1" hangingPunct="1">
              <a:lnSpc>
                <a:spcPct val="80000"/>
              </a:lnSpc>
            </a:pPr>
            <a:r>
              <a:rPr lang="en-US" altLang="en-US" sz="2200" dirty="0">
                <a:latin typeface="Cambria" panose="02040503050406030204" pitchFamily="18" charset="0"/>
                <a:cs typeface="Times New Roman" pitchFamily="18" charset="0"/>
              </a:rPr>
              <a:t>Good security policies help minimizing threats. The employees and trust users have access to critical information about the network (including passwords) and can facilitate commercial espionage. </a:t>
            </a:r>
          </a:p>
        </p:txBody>
      </p:sp>
    </p:spTree>
    <p:extLst>
      <p:ext uri="{BB962C8B-B14F-4D97-AF65-F5344CB8AC3E}">
        <p14:creationId xmlns:p14="http://schemas.microsoft.com/office/powerpoint/2010/main" val="1567392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5F9CDD54-0592-4028-A355-F988C2D57D6F}" type="slidenum">
              <a:rPr lang="en-US" altLang="en-US">
                <a:latin typeface="Cambria" panose="02040503050406030204" pitchFamily="18" charset="0"/>
              </a:rPr>
              <a:pPr eaLnBrk="1" hangingPunct="1"/>
              <a:t>21</a:t>
            </a:fld>
            <a:endParaRPr lang="en-US" altLang="en-US">
              <a:latin typeface="Cambria" panose="02040503050406030204" pitchFamily="18" charset="0"/>
            </a:endParaRPr>
          </a:p>
        </p:txBody>
      </p:sp>
      <p:sp>
        <p:nvSpPr>
          <p:cNvPr id="15363" name="Rectangle 2"/>
          <p:cNvSpPr>
            <a:spLocks noGrp="1" noChangeArrowheads="1"/>
          </p:cNvSpPr>
          <p:nvPr>
            <p:ph type="title"/>
          </p:nvPr>
        </p:nvSpPr>
        <p:spPr>
          <a:xfrm>
            <a:off x="457200" y="17124"/>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Conclusions</a:t>
            </a:r>
            <a:r>
              <a:rPr lang="ro-RO" altLang="en-US" sz="3300" dirty="0">
                <a:solidFill>
                  <a:srgbClr val="CC3300"/>
                </a:solidFill>
                <a:latin typeface="Cambria" panose="02040503050406030204" pitchFamily="18" charset="0"/>
                <a:cs typeface="Times New Roman" pitchFamily="18" charset="0"/>
              </a:rPr>
              <a:t> (</a:t>
            </a:r>
            <a:r>
              <a:rPr lang="en-US" altLang="en-US" sz="3300" dirty="0">
                <a:solidFill>
                  <a:srgbClr val="CC3300"/>
                </a:solidFill>
                <a:latin typeface="Cambria" panose="02040503050406030204" pitchFamily="18" charset="0"/>
                <a:cs typeface="Times New Roman" pitchFamily="18" charset="0"/>
              </a:rPr>
              <a:t>3</a:t>
            </a:r>
            <a:r>
              <a:rPr lang="ro-RO" altLang="en-US" sz="3300" dirty="0">
                <a:solidFill>
                  <a:srgbClr val="CC3300"/>
                </a:solidFill>
                <a:latin typeface="Cambria" panose="02040503050406030204" pitchFamily="18" charset="0"/>
                <a:cs typeface="Times New Roman" pitchFamily="18" charset="0"/>
              </a:rPr>
              <a:t>)</a:t>
            </a:r>
            <a:endParaRPr lang="en-US" altLang="en-US" sz="3300" dirty="0">
              <a:solidFill>
                <a:srgbClr val="CC3300"/>
              </a:solidFill>
              <a:latin typeface="Cambria" panose="02040503050406030204" pitchFamily="18" charset="0"/>
              <a:cs typeface="Times New Roman" pitchFamily="18" charset="0"/>
            </a:endParaRPr>
          </a:p>
        </p:txBody>
      </p:sp>
      <p:sp>
        <p:nvSpPr>
          <p:cNvPr id="15364" name="Rectangle 3"/>
          <p:cNvSpPr>
            <a:spLocks noGrp="1" noChangeArrowheads="1"/>
          </p:cNvSpPr>
          <p:nvPr>
            <p:ph type="body" idx="1"/>
          </p:nvPr>
        </p:nvSpPr>
        <p:spPr>
          <a:xfrm>
            <a:off x="457200" y="1447800"/>
            <a:ext cx="8229600" cy="4953000"/>
          </a:xfrm>
        </p:spPr>
        <p:txBody>
          <a:bodyPr/>
          <a:lstStyle/>
          <a:p>
            <a:pPr eaLnBrk="1" hangingPunct="1">
              <a:lnSpc>
                <a:spcPct val="80000"/>
              </a:lnSpc>
            </a:pPr>
            <a:r>
              <a:rPr lang="en-US" altLang="en-US" sz="2200" dirty="0">
                <a:latin typeface="Cambria" panose="02040503050406030204" pitchFamily="18" charset="0"/>
                <a:cs typeface="Times New Roman" pitchFamily="18" charset="0"/>
              </a:rPr>
              <a:t>System administrators must protect the computers against data theft and destruction</a:t>
            </a:r>
            <a:r>
              <a:rPr lang="ro-RO" altLang="en-US" sz="2200" dirty="0">
                <a:latin typeface="Cambria" panose="02040503050406030204" pitchFamily="18" charset="0"/>
                <a:cs typeface="Times New Roman" pitchFamily="18" charset="0"/>
              </a:rPr>
              <a:t>  </a:t>
            </a:r>
            <a:r>
              <a:rPr lang="en-US" altLang="en-US" sz="2200" dirty="0">
                <a:latin typeface="Cambria" panose="02040503050406030204" pitchFamily="18" charset="0"/>
                <a:cs typeface="Times New Roman" pitchFamily="18" charset="0"/>
              </a:rPr>
              <a:t>and </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denial of service</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 attacks. Moreover, the </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Distributed Denial of Service (DDoS)</a:t>
            </a:r>
            <a:r>
              <a:rPr lang="ro-RO" altLang="en-US" sz="2200" dirty="0">
                <a:latin typeface="Cambria" panose="02040503050406030204" pitchFamily="18" charset="0"/>
                <a:cs typeface="Times New Roman" pitchFamily="18" charset="0"/>
              </a:rPr>
              <a:t>” </a:t>
            </a:r>
            <a:r>
              <a:rPr lang="en-US" altLang="en-US" sz="2200" dirty="0">
                <a:latin typeface="Cambria" panose="02040503050406030204" pitchFamily="18" charset="0"/>
                <a:cs typeface="Times New Roman" pitchFamily="18" charset="0"/>
              </a:rPr>
              <a:t>attacks, originating from multiple sources, can be extremely difficult to counter attack. </a:t>
            </a:r>
          </a:p>
          <a:p>
            <a:pPr eaLnBrk="1" hangingPunct="1">
              <a:lnSpc>
                <a:spcPct val="80000"/>
              </a:lnSpc>
            </a:pPr>
            <a:endParaRPr lang="en-US" altLang="en-US" sz="2200" dirty="0">
              <a:latin typeface="Cambria" panose="02040503050406030204" pitchFamily="18" charset="0"/>
              <a:cs typeface="Times New Roman" pitchFamily="18" charset="0"/>
            </a:endParaRPr>
          </a:p>
          <a:p>
            <a:pPr eaLnBrk="1" hangingPunct="1">
              <a:lnSpc>
                <a:spcPct val="80000"/>
              </a:lnSpc>
            </a:pPr>
            <a:r>
              <a:rPr lang="en-US" altLang="en-US" sz="2200" dirty="0">
                <a:latin typeface="Cambria" panose="02040503050406030204" pitchFamily="18" charset="0"/>
                <a:cs typeface="Times New Roman" pitchFamily="18" charset="0"/>
              </a:rPr>
              <a:t>In order to keep the OS updated, the security patches and upgrades must be installed permanently as soon as they are available.</a:t>
            </a:r>
          </a:p>
          <a:p>
            <a:pPr eaLnBrk="1" hangingPunct="1">
              <a:lnSpc>
                <a:spcPct val="80000"/>
              </a:lnSpc>
            </a:pPr>
            <a:endParaRPr lang="en-US" altLang="en-US" sz="2200" dirty="0">
              <a:latin typeface="Cambria" panose="02040503050406030204" pitchFamily="18" charset="0"/>
              <a:cs typeface="Times New Roman" pitchFamily="18" charset="0"/>
            </a:endParaRPr>
          </a:p>
          <a:p>
            <a:pPr eaLnBrk="1" hangingPunct="1">
              <a:lnSpc>
                <a:spcPct val="80000"/>
              </a:lnSpc>
            </a:pPr>
            <a:r>
              <a:rPr lang="en-US" altLang="en-US" sz="2200" dirty="0">
                <a:latin typeface="Cambria" panose="02040503050406030204" pitchFamily="18" charset="0"/>
                <a:cs typeface="Times New Roman" pitchFamily="18" charset="0"/>
              </a:rPr>
              <a:t>An Internet firewall represents a good protection against the exterior attacks. </a:t>
            </a:r>
          </a:p>
          <a:p>
            <a:pPr eaLnBrk="1" hangingPunct="1">
              <a:lnSpc>
                <a:spcPct val="80000"/>
              </a:lnSpc>
            </a:pPr>
            <a:endParaRPr lang="en-US" altLang="en-US" sz="2200" dirty="0">
              <a:latin typeface="Cambria" panose="02040503050406030204" pitchFamily="18" charset="0"/>
              <a:cs typeface="Times New Roman" pitchFamily="18" charset="0"/>
            </a:endParaRPr>
          </a:p>
          <a:p>
            <a:pPr eaLnBrk="1" hangingPunct="1">
              <a:lnSpc>
                <a:spcPct val="80000"/>
              </a:lnSpc>
            </a:pPr>
            <a:r>
              <a:rPr lang="en-US" altLang="en-US" sz="2200" dirty="0">
                <a:latin typeface="Cambria" panose="02040503050406030204" pitchFamily="18" charset="0"/>
                <a:cs typeface="Times New Roman" pitchFamily="18" charset="0"/>
              </a:rPr>
              <a:t>Other important security instruments are the VPNs, IPSs (</a:t>
            </a:r>
            <a:r>
              <a:rPr lang="ro-RO" altLang="en-US" sz="2200" dirty="0">
                <a:latin typeface="Cambria" panose="02040503050406030204" pitchFamily="18" charset="0"/>
                <a:cs typeface="Times New Roman" pitchFamily="18" charset="0"/>
              </a:rPr>
              <a:t>I</a:t>
            </a:r>
            <a:r>
              <a:rPr lang="en-US" altLang="en-US" sz="2200" dirty="0">
                <a:latin typeface="Cambria" panose="02040503050406030204" pitchFamily="18" charset="0"/>
                <a:cs typeface="Times New Roman" pitchFamily="18" charset="0"/>
              </a:rPr>
              <a:t>P</a:t>
            </a:r>
            <a:r>
              <a:rPr lang="ro-RO" altLang="en-US" sz="2200" dirty="0">
                <a:latin typeface="Cambria" panose="02040503050406030204" pitchFamily="18" charset="0"/>
                <a:cs typeface="Times New Roman" pitchFamily="18" charset="0"/>
              </a:rPr>
              <a:t>S - </a:t>
            </a:r>
            <a:r>
              <a:rPr lang="en-US" altLang="en-US" sz="2200" dirty="0">
                <a:latin typeface="Cambria" panose="02040503050406030204" pitchFamily="18" charset="0"/>
                <a:cs typeface="Times New Roman" pitchFamily="18" charset="0"/>
              </a:rPr>
              <a:t>Intrusion Prevention System) that can be used in combination with a firewall solution</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0"/>
            <a:ext cx="8229600" cy="838200"/>
          </a:xfrm>
        </p:spPr>
        <p:txBody>
          <a:bodyPr/>
          <a:lstStyle/>
          <a:p>
            <a:r>
              <a:rPr lang="en-US" altLang="en-US" sz="3000" b="1" dirty="0">
                <a:solidFill>
                  <a:srgbClr val="CC3300"/>
                </a:solidFill>
                <a:latin typeface="Cambria" panose="02040503050406030204" pitchFamily="18" charset="0"/>
              </a:rPr>
              <a:t>Modern security threats</a:t>
            </a:r>
            <a:endParaRPr lang="ro-RO" altLang="en-US" sz="3000" b="1" dirty="0">
              <a:solidFill>
                <a:srgbClr val="CC3300"/>
              </a:solidFill>
              <a:latin typeface="Cambria" panose="02040503050406030204" pitchFamily="18" charset="0"/>
            </a:endParaRPr>
          </a:p>
        </p:txBody>
      </p:sp>
      <p:sp>
        <p:nvSpPr>
          <p:cNvPr id="3" name="Content"/>
          <p:cNvSpPr>
            <a:spLocks noGrp="1"/>
          </p:cNvSpPr>
          <p:nvPr>
            <p:ph idx="1"/>
          </p:nvPr>
        </p:nvSpPr>
        <p:spPr>
          <a:xfrm>
            <a:off x="457200" y="990600"/>
            <a:ext cx="8686800" cy="5715000"/>
          </a:xfrm>
        </p:spPr>
        <p:txBody>
          <a:bodyPr/>
          <a:lstStyle/>
          <a:p>
            <a:pPr marL="0" indent="0">
              <a:buNone/>
            </a:pPr>
            <a:r>
              <a:rPr lang="en-US" altLang="en-US" sz="2000" dirty="0">
                <a:latin typeface="Cambria" panose="02040503050406030204" pitchFamily="18" charset="0"/>
              </a:rPr>
              <a:t>The threat landscape has changed radically since the 2000s:</a:t>
            </a:r>
          </a:p>
          <a:p>
            <a:pPr marL="0" indent="0">
              <a:buNone/>
            </a:pPr>
            <a:r>
              <a:rPr lang="ro-RO" altLang="en-US" sz="2000" b="1" dirty="0" err="1">
                <a:solidFill>
                  <a:srgbClr val="C00000"/>
                </a:solidFill>
                <a:latin typeface="Cambria" panose="02040503050406030204" pitchFamily="18" charset="0"/>
              </a:rPr>
              <a:t>Ransomware</a:t>
            </a:r>
            <a:r>
              <a:rPr lang="ro-RO" altLang="en-US" sz="2000" b="1" dirty="0">
                <a:solidFill>
                  <a:srgbClr val="C00000"/>
                </a:solidFill>
                <a:latin typeface="Cambria" panose="02040503050406030204" pitchFamily="18" charset="0"/>
              </a:rPr>
              <a:t>-as-a-Service (RaaS):</a:t>
            </a:r>
          </a:p>
          <a:p>
            <a:pPr>
              <a:buFont typeface="Arial" panose="020B0604020202020204" pitchFamily="34" charset="0"/>
              <a:buChar char="•"/>
            </a:pPr>
            <a:r>
              <a:rPr lang="en-US" altLang="en-US" sz="2000" dirty="0">
                <a:latin typeface="Cambria" panose="02040503050406030204" pitchFamily="18" charset="0"/>
              </a:rPr>
              <a:t>Attackers rent ransomware infrastructure — they don't have to be programmers anymore</a:t>
            </a:r>
          </a:p>
          <a:p>
            <a:pPr>
              <a:buFont typeface="Arial" panose="020B0604020202020204" pitchFamily="34" charset="0"/>
              <a:buChar char="•"/>
            </a:pPr>
            <a:r>
              <a:rPr lang="ro-RO" altLang="en-US" sz="2000" dirty="0" err="1">
                <a:latin typeface="Cambria" panose="02040503050406030204" pitchFamily="18" charset="0"/>
              </a:rPr>
              <a:t>LockBit</a:t>
            </a:r>
            <a:r>
              <a:rPr lang="ro-RO" altLang="en-US" sz="2000" dirty="0">
                <a:latin typeface="Cambria" panose="02040503050406030204" pitchFamily="18" charset="0"/>
              </a:rPr>
              <a:t>, BlackCat/ALPHV, Clop — </a:t>
            </a:r>
            <a:r>
              <a:rPr lang="en-US" altLang="en-US" sz="2000" dirty="0">
                <a:latin typeface="Cambria" panose="02040503050406030204" pitchFamily="18" charset="0"/>
              </a:rPr>
              <a:t>organized groups as legal companies</a:t>
            </a:r>
            <a:endParaRPr lang="ro-RO" altLang="en-US" sz="2000" dirty="0">
              <a:latin typeface="Cambria" panose="02040503050406030204" pitchFamily="18" charset="0"/>
            </a:endParaRPr>
          </a:p>
          <a:p>
            <a:pPr>
              <a:buFont typeface="Arial" panose="020B0604020202020204" pitchFamily="34" charset="0"/>
              <a:buChar char="•"/>
            </a:pPr>
            <a:r>
              <a:rPr lang="ro-RO" altLang="en-US" sz="2000" i="1" dirty="0">
                <a:latin typeface="Cambria" panose="02040503050406030204" pitchFamily="18" charset="0"/>
              </a:rPr>
              <a:t>Double extortion</a:t>
            </a:r>
            <a:r>
              <a:rPr lang="ro-RO" altLang="en-US" sz="2000" dirty="0">
                <a:latin typeface="Cambria" panose="02040503050406030204" pitchFamily="18" charset="0"/>
              </a:rPr>
              <a:t>: </a:t>
            </a:r>
            <a:r>
              <a:rPr lang="en-US" altLang="en-US" sz="2000" i="1" dirty="0">
                <a:latin typeface="Cambria" panose="02040503050406030204" pitchFamily="18" charset="0"/>
              </a:rPr>
              <a:t>encrypts data</a:t>
            </a:r>
            <a:r>
              <a:rPr lang="en-US" altLang="en-US" sz="2000" dirty="0">
                <a:latin typeface="Cambria" panose="02040503050406030204" pitchFamily="18" charset="0"/>
              </a:rPr>
              <a:t> and </a:t>
            </a:r>
            <a:r>
              <a:rPr lang="en-US" altLang="en-US" sz="2000" i="1" dirty="0">
                <a:latin typeface="Cambria" panose="02040503050406030204" pitchFamily="18" charset="0"/>
              </a:rPr>
              <a:t>threatens to publish it</a:t>
            </a:r>
            <a:endParaRPr lang="ro-RO" altLang="en-US" sz="2000" i="1" dirty="0">
              <a:latin typeface="Cambria" panose="02040503050406030204" pitchFamily="18" charset="0"/>
            </a:endParaRPr>
          </a:p>
          <a:p>
            <a:pPr marL="0" indent="0">
              <a:buNone/>
            </a:pPr>
            <a:r>
              <a:rPr lang="ro-RO" altLang="en-US" sz="2000" b="1" dirty="0" err="1">
                <a:solidFill>
                  <a:srgbClr val="C00000"/>
                </a:solidFill>
                <a:latin typeface="Cambria" panose="02040503050406030204" pitchFamily="18" charset="0"/>
              </a:rPr>
              <a:t>Supply</a:t>
            </a:r>
            <a:r>
              <a:rPr lang="ro-RO" altLang="en-US" sz="2000" b="1" dirty="0">
                <a:solidFill>
                  <a:srgbClr val="C00000"/>
                </a:solidFill>
                <a:latin typeface="Cambria" panose="02040503050406030204" pitchFamily="18" charset="0"/>
              </a:rPr>
              <a:t> Chain Attacks:</a:t>
            </a:r>
          </a:p>
          <a:p>
            <a:pPr>
              <a:buFont typeface="Arial" panose="020B0604020202020204" pitchFamily="34" charset="0"/>
              <a:buChar char="•"/>
            </a:pPr>
            <a:r>
              <a:rPr lang="ro-RO" altLang="en-US" sz="2000" b="1" dirty="0">
                <a:latin typeface="Cambria" panose="02040503050406030204" pitchFamily="18" charset="0"/>
              </a:rPr>
              <a:t>SolarWinds (2020)</a:t>
            </a:r>
            <a:r>
              <a:rPr lang="ro-RO" altLang="en-US" sz="2000" dirty="0">
                <a:latin typeface="Cambria" panose="02040503050406030204" pitchFamily="18" charset="0"/>
              </a:rPr>
              <a:t>: </a:t>
            </a:r>
            <a:r>
              <a:rPr lang="en-US" altLang="en-US" sz="2000" dirty="0">
                <a:latin typeface="Cambria" panose="02040503050406030204" pitchFamily="18" charset="0"/>
              </a:rPr>
              <a:t>malicious code injected into legitimate update → 18,000 organizations compromised</a:t>
            </a:r>
          </a:p>
          <a:p>
            <a:pPr>
              <a:buFont typeface="Arial" panose="020B0604020202020204" pitchFamily="34" charset="0"/>
              <a:buChar char="•"/>
            </a:pPr>
            <a:r>
              <a:rPr lang="ro-RO" altLang="en-US" sz="2000" b="1" dirty="0">
                <a:latin typeface="Cambria" panose="02040503050406030204" pitchFamily="18" charset="0"/>
              </a:rPr>
              <a:t>Log4Shell (2021)</a:t>
            </a:r>
            <a:r>
              <a:rPr lang="ro-RO" altLang="en-US" sz="2000" dirty="0">
                <a:latin typeface="Cambria" panose="02040503050406030204" pitchFamily="18" charset="0"/>
              </a:rPr>
              <a:t>: </a:t>
            </a:r>
            <a:r>
              <a:rPr lang="en-US" altLang="en-US" sz="2000" dirty="0">
                <a:latin typeface="Cambria" panose="02040503050406030204" pitchFamily="18" charset="0"/>
              </a:rPr>
              <a:t>vulnerability in Log4j, used in millions of Java applications</a:t>
            </a:r>
            <a:endParaRPr lang="ro-RO" altLang="en-US" sz="2000" dirty="0">
              <a:latin typeface="Cambria" panose="02040503050406030204" pitchFamily="18" charset="0"/>
            </a:endParaRPr>
          </a:p>
          <a:p>
            <a:pPr>
              <a:buFont typeface="Arial" panose="020B0604020202020204" pitchFamily="34" charset="0"/>
              <a:buChar char="•"/>
            </a:pPr>
            <a:r>
              <a:rPr lang="ro-RO" altLang="en-US" sz="2000" b="1" dirty="0">
                <a:latin typeface="Cambria" panose="02040503050406030204" pitchFamily="18" charset="0"/>
              </a:rPr>
              <a:t>XZ Utils (2024)</a:t>
            </a:r>
            <a:r>
              <a:rPr lang="ro-RO" altLang="en-US" sz="2000" dirty="0">
                <a:latin typeface="Cambria" panose="02040503050406030204" pitchFamily="18" charset="0"/>
              </a:rPr>
              <a:t>: </a:t>
            </a:r>
            <a:r>
              <a:rPr lang="en-US" altLang="en-US" sz="2000" dirty="0">
                <a:latin typeface="Cambria" panose="02040503050406030204" pitchFamily="18" charset="0"/>
              </a:rPr>
              <a:t>backdoor planted for 2 years in the popular Linux library</a:t>
            </a:r>
            <a:endParaRPr lang="ro-RO" altLang="en-US" sz="2000" dirty="0">
              <a:latin typeface="Cambria" panose="02040503050406030204" pitchFamily="18" charset="0"/>
            </a:endParaRPr>
          </a:p>
          <a:p>
            <a:pPr marL="0" indent="0">
              <a:buNone/>
            </a:pPr>
            <a:r>
              <a:rPr lang="ro-RO" altLang="en-US" sz="2000" b="1" dirty="0">
                <a:solidFill>
                  <a:srgbClr val="C00000"/>
                </a:solidFill>
                <a:latin typeface="Cambria" panose="02040503050406030204" pitchFamily="18" charset="0"/>
              </a:rPr>
              <a:t>AI-</a:t>
            </a:r>
            <a:r>
              <a:rPr lang="ro-RO" altLang="en-US" sz="2000" b="1" dirty="0" err="1">
                <a:solidFill>
                  <a:srgbClr val="C00000"/>
                </a:solidFill>
                <a:latin typeface="Cambria" panose="02040503050406030204" pitchFamily="18" charset="0"/>
              </a:rPr>
              <a:t>Powered</a:t>
            </a:r>
            <a:r>
              <a:rPr lang="ro-RO" altLang="en-US" sz="2000" b="1" dirty="0">
                <a:solidFill>
                  <a:srgbClr val="C00000"/>
                </a:solidFill>
                <a:latin typeface="Cambria" panose="02040503050406030204" pitchFamily="18" charset="0"/>
              </a:rPr>
              <a:t> Attacks:</a:t>
            </a:r>
          </a:p>
          <a:p>
            <a:pPr>
              <a:buFont typeface="Arial" panose="020B0604020202020204" pitchFamily="34" charset="0"/>
              <a:buChar char="•"/>
            </a:pPr>
            <a:r>
              <a:rPr lang="en-US" altLang="en-US" sz="2000" dirty="0">
                <a:latin typeface="Cambria" panose="02040503050406030204" pitchFamily="18" charset="0"/>
              </a:rPr>
              <a:t>LLMs used for personalized phishing on a massive scale</a:t>
            </a:r>
          </a:p>
          <a:p>
            <a:pPr>
              <a:buFont typeface="Arial" panose="020B0604020202020204" pitchFamily="34" charset="0"/>
              <a:buChar char="•"/>
            </a:pPr>
            <a:r>
              <a:rPr lang="ro-RO" altLang="en-US" sz="2000" b="1" dirty="0" err="1">
                <a:latin typeface="Cambria" panose="02040503050406030204" pitchFamily="18" charset="0"/>
              </a:rPr>
              <a:t>Deepfake</a:t>
            </a:r>
            <a:r>
              <a:rPr lang="ro-RO" altLang="en-US" sz="2000" b="1" dirty="0">
                <a:latin typeface="Cambria" panose="02040503050406030204" pitchFamily="18" charset="0"/>
              </a:rPr>
              <a:t> audio/video</a:t>
            </a:r>
            <a:r>
              <a:rPr lang="ro-RO" altLang="en-US" sz="2000" dirty="0">
                <a:latin typeface="Cambria" panose="02040503050406030204" pitchFamily="18" charset="0"/>
              </a:rPr>
              <a:t> for </a:t>
            </a:r>
            <a:r>
              <a:rPr lang="ro-RO" altLang="en-US" sz="2000" dirty="0" err="1">
                <a:latin typeface="Cambria" panose="02040503050406030204" pitchFamily="18" charset="0"/>
              </a:rPr>
              <a:t>impersonating</a:t>
            </a:r>
            <a:r>
              <a:rPr lang="ro-RO" altLang="en-US" sz="2000" dirty="0">
                <a:latin typeface="Cambria" panose="02040503050406030204" pitchFamily="18" charset="0"/>
              </a:rPr>
              <a:t> </a:t>
            </a:r>
            <a:r>
              <a:rPr lang="en-US" altLang="en-US" sz="2000" dirty="0">
                <a:latin typeface="Cambria" panose="02040503050406030204" pitchFamily="18" charset="0"/>
              </a:rPr>
              <a:t>managers </a:t>
            </a:r>
            <a:r>
              <a:rPr lang="ro-RO" altLang="en-US" sz="2000" dirty="0">
                <a:latin typeface="Cambria" panose="02040503050406030204" pitchFamily="18" charset="0"/>
              </a:rPr>
              <a:t>(CEO fraud)</a:t>
            </a:r>
          </a:p>
          <a:p>
            <a:pPr marL="342900" indent="-342900">
              <a:buFont typeface="Arial" panose="020B0604020202020204" pitchFamily="34" charset="0"/>
              <a:buChar char="•"/>
            </a:pPr>
            <a:r>
              <a:rPr lang="ro-RO" altLang="en-US" sz="2000" b="1" dirty="0">
                <a:latin typeface="Cambria" panose="02040503050406030204" pitchFamily="18" charset="0"/>
              </a:rPr>
              <a:t>Prompt </a:t>
            </a:r>
            <a:r>
              <a:rPr lang="ro-RO" altLang="en-US" sz="2000" b="1" dirty="0" err="1">
                <a:latin typeface="Cambria" panose="02040503050406030204" pitchFamily="18" charset="0"/>
              </a:rPr>
              <a:t>injection</a:t>
            </a:r>
            <a:r>
              <a:rPr lang="ro-RO" altLang="en-US" sz="2000" dirty="0">
                <a:latin typeface="Cambria" panose="02040503050406030204" pitchFamily="18" charset="0"/>
              </a:rPr>
              <a:t> </a:t>
            </a:r>
            <a:r>
              <a:rPr lang="en-US" altLang="en-US" sz="2000" dirty="0">
                <a:latin typeface="Cambria" panose="02040503050406030204" pitchFamily="18" charset="0"/>
              </a:rPr>
              <a:t>in </a:t>
            </a:r>
            <a:r>
              <a:rPr lang="ro-RO" altLang="en-US" sz="2000" dirty="0">
                <a:latin typeface="Cambria" panose="02040503050406030204" pitchFamily="18" charset="0"/>
              </a:rPr>
              <a:t>AI </a:t>
            </a:r>
            <a:r>
              <a:rPr lang="en-US" altLang="en-US" sz="2000" dirty="0">
                <a:latin typeface="Cambria" panose="02040503050406030204" pitchFamily="18" charset="0"/>
              </a:rPr>
              <a:t>systems connected to sensitive data</a:t>
            </a:r>
            <a:endParaRPr lang="ro-RO" altLang="en-US" sz="2000" dirty="0">
              <a:latin typeface="Cambria" panose="020405030504060302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0"/>
            <a:ext cx="8229600" cy="838200"/>
          </a:xfrm>
        </p:spPr>
        <p:txBody>
          <a:bodyPr/>
          <a:lstStyle/>
          <a:p>
            <a:r>
              <a:rPr lang="ro-RO" altLang="en-US" sz="3000" b="1" dirty="0">
                <a:solidFill>
                  <a:srgbClr val="7B1C2C"/>
                </a:solidFill>
                <a:latin typeface="Cambria" panose="02040503050406030204" pitchFamily="18" charset="0"/>
              </a:rPr>
              <a:t>MFA </a:t>
            </a:r>
            <a:r>
              <a:rPr lang="en-US" altLang="en-US" sz="3000" b="1" dirty="0">
                <a:solidFill>
                  <a:srgbClr val="7B1C2C"/>
                </a:solidFill>
                <a:latin typeface="Cambria" panose="02040503050406030204" pitchFamily="18" charset="0"/>
              </a:rPr>
              <a:t>and</a:t>
            </a:r>
            <a:r>
              <a:rPr lang="ro-RO" altLang="en-US" sz="3000" b="1" dirty="0">
                <a:solidFill>
                  <a:srgbClr val="7B1C2C"/>
                </a:solidFill>
                <a:latin typeface="Cambria" panose="02040503050406030204" pitchFamily="18" charset="0"/>
              </a:rPr>
              <a:t> Zero Trust Architecture</a:t>
            </a:r>
          </a:p>
        </p:txBody>
      </p:sp>
      <p:sp>
        <p:nvSpPr>
          <p:cNvPr id="3" name="Content"/>
          <p:cNvSpPr>
            <a:spLocks noGrp="1"/>
          </p:cNvSpPr>
          <p:nvPr>
            <p:ph idx="1"/>
          </p:nvPr>
        </p:nvSpPr>
        <p:spPr>
          <a:xfrm>
            <a:off x="457200" y="1143000"/>
            <a:ext cx="8686800" cy="5715000"/>
          </a:xfrm>
        </p:spPr>
        <p:txBody>
          <a:bodyPr/>
          <a:lstStyle/>
          <a:p>
            <a:pPr marL="0" indent="0">
              <a:buNone/>
            </a:pPr>
            <a:r>
              <a:rPr lang="en-US" altLang="en-US" sz="1800" b="1" dirty="0">
                <a:latin typeface="Cambria" panose="02040503050406030204" pitchFamily="18" charset="0"/>
              </a:rPr>
              <a:t>Passwords alone are no longer enough — </a:t>
            </a:r>
            <a:r>
              <a:rPr lang="en-US" altLang="en-US" sz="1800" dirty="0">
                <a:latin typeface="Cambria" panose="02040503050406030204" pitchFamily="18" charset="0"/>
              </a:rPr>
              <a:t>81% of breaches involve compromised passwords (Verizon DBIR 2023)</a:t>
            </a:r>
          </a:p>
          <a:p>
            <a:pPr marL="0" indent="0">
              <a:buNone/>
            </a:pPr>
            <a:endParaRPr lang="ro-RO" sz="1800" dirty="0"/>
          </a:p>
          <a:p>
            <a:pPr marL="0" indent="0">
              <a:buNone/>
            </a:pPr>
            <a:r>
              <a:rPr lang="ro-RO" altLang="en-US" sz="1800" b="1" dirty="0">
                <a:solidFill>
                  <a:srgbClr val="7B1C2C"/>
                </a:solidFill>
                <a:latin typeface="Cambria" panose="02040503050406030204" pitchFamily="18" charset="0"/>
              </a:rPr>
              <a:t>MFA — Multi-Factor Authentication:</a:t>
            </a:r>
          </a:p>
          <a:p>
            <a:pPr>
              <a:buFont typeface="Arial" panose="020B0604020202020204" pitchFamily="34" charset="0"/>
              <a:buChar char="•"/>
            </a:pPr>
            <a:r>
              <a:rPr lang="ro-RO" altLang="en-US" sz="1800" dirty="0" err="1">
                <a:latin typeface="Cambria" panose="02040503050406030204" pitchFamily="18" charset="0"/>
              </a:rPr>
              <a:t>Something</a:t>
            </a:r>
            <a:r>
              <a:rPr lang="ro-RO" altLang="en-US" sz="1800" dirty="0">
                <a:latin typeface="Cambria" panose="02040503050406030204" pitchFamily="18" charset="0"/>
              </a:rPr>
              <a:t> </a:t>
            </a:r>
            <a:r>
              <a:rPr lang="ro-RO" altLang="en-US" sz="1800" dirty="0" err="1">
                <a:latin typeface="Cambria" panose="02040503050406030204" pitchFamily="18" charset="0"/>
              </a:rPr>
              <a:t>you</a:t>
            </a:r>
            <a:r>
              <a:rPr lang="ro-RO" altLang="en-US" sz="1800" dirty="0">
                <a:latin typeface="Cambria" panose="02040503050406030204" pitchFamily="18" charset="0"/>
              </a:rPr>
              <a:t> </a:t>
            </a:r>
            <a:r>
              <a:rPr lang="ro-RO" altLang="en-US" sz="1800" dirty="0" err="1">
                <a:latin typeface="Cambria" panose="02040503050406030204" pitchFamily="18" charset="0"/>
              </a:rPr>
              <a:t>know</a:t>
            </a:r>
            <a:r>
              <a:rPr lang="ro-RO" altLang="en-US" sz="1800" dirty="0">
                <a:latin typeface="Cambria" panose="02040503050406030204" pitchFamily="18" charset="0"/>
              </a:rPr>
              <a:t> (</a:t>
            </a:r>
            <a:r>
              <a:rPr lang="ro-RO" altLang="en-US" sz="1800" dirty="0" err="1">
                <a:latin typeface="Cambria" panose="02040503050406030204" pitchFamily="18" charset="0"/>
              </a:rPr>
              <a:t>password</a:t>
            </a:r>
            <a:r>
              <a:rPr lang="ro-RO" altLang="en-US" sz="1800" dirty="0">
                <a:latin typeface="Cambria" panose="02040503050406030204" pitchFamily="18" charset="0"/>
              </a:rPr>
              <a:t>) + </a:t>
            </a:r>
            <a:r>
              <a:rPr lang="ro-RO" altLang="en-US" sz="1800" dirty="0" err="1">
                <a:latin typeface="Cambria" panose="02040503050406030204" pitchFamily="18" charset="0"/>
              </a:rPr>
              <a:t>something</a:t>
            </a:r>
            <a:r>
              <a:rPr lang="ro-RO" altLang="en-US" sz="1800" dirty="0">
                <a:latin typeface="Cambria" panose="02040503050406030204" pitchFamily="18" charset="0"/>
              </a:rPr>
              <a:t> </a:t>
            </a:r>
            <a:r>
              <a:rPr lang="ro-RO" altLang="en-US" sz="1800" dirty="0" err="1">
                <a:latin typeface="Cambria" panose="02040503050406030204" pitchFamily="18" charset="0"/>
              </a:rPr>
              <a:t>you</a:t>
            </a:r>
            <a:r>
              <a:rPr lang="ro-RO" altLang="en-US" sz="1800" dirty="0">
                <a:latin typeface="Cambria" panose="02040503050406030204" pitchFamily="18" charset="0"/>
              </a:rPr>
              <a:t> </a:t>
            </a:r>
            <a:r>
              <a:rPr lang="ro-RO" altLang="en-US" sz="1800" dirty="0" err="1">
                <a:latin typeface="Cambria" panose="02040503050406030204" pitchFamily="18" charset="0"/>
              </a:rPr>
              <a:t>have</a:t>
            </a:r>
            <a:r>
              <a:rPr lang="ro-RO" altLang="en-US" sz="1800" dirty="0">
                <a:latin typeface="Cambria" panose="02040503050406030204" pitchFamily="18" charset="0"/>
              </a:rPr>
              <a:t> (</a:t>
            </a:r>
            <a:r>
              <a:rPr lang="ro-RO" altLang="en-US" sz="1800" dirty="0" err="1">
                <a:latin typeface="Cambria" panose="02040503050406030204" pitchFamily="18" charset="0"/>
              </a:rPr>
              <a:t>phone</a:t>
            </a:r>
            <a:r>
              <a:rPr lang="ro-RO" altLang="en-US" sz="1800" dirty="0">
                <a:latin typeface="Cambria" panose="02040503050406030204" pitchFamily="18" charset="0"/>
              </a:rPr>
              <a:t>/</a:t>
            </a:r>
            <a:r>
              <a:rPr lang="ro-RO" altLang="en-US" sz="1800" dirty="0" err="1">
                <a:latin typeface="Cambria" panose="02040503050406030204" pitchFamily="18" charset="0"/>
              </a:rPr>
              <a:t>token</a:t>
            </a:r>
            <a:r>
              <a:rPr lang="ro-RO" altLang="en-US" sz="1800" dirty="0">
                <a:latin typeface="Cambria" panose="02040503050406030204" pitchFamily="18" charset="0"/>
              </a:rPr>
              <a:t>) + </a:t>
            </a:r>
            <a:r>
              <a:rPr lang="ro-RO" altLang="en-US" sz="1800" dirty="0" err="1">
                <a:latin typeface="Cambria" panose="02040503050406030204" pitchFamily="18" charset="0"/>
              </a:rPr>
              <a:t>something</a:t>
            </a:r>
            <a:r>
              <a:rPr lang="ro-RO" altLang="en-US" sz="1800" dirty="0">
                <a:latin typeface="Cambria" panose="02040503050406030204" pitchFamily="18" charset="0"/>
              </a:rPr>
              <a:t> </a:t>
            </a:r>
            <a:r>
              <a:rPr lang="ro-RO" altLang="en-US" sz="1800" dirty="0" err="1">
                <a:latin typeface="Cambria" panose="02040503050406030204" pitchFamily="18" charset="0"/>
              </a:rPr>
              <a:t>you</a:t>
            </a:r>
            <a:r>
              <a:rPr lang="ro-RO" altLang="en-US" sz="1800" dirty="0">
                <a:latin typeface="Cambria" panose="02040503050406030204" pitchFamily="18" charset="0"/>
              </a:rPr>
              <a:t> are (</a:t>
            </a:r>
            <a:r>
              <a:rPr lang="ro-RO" altLang="en-US" sz="1800" dirty="0" err="1">
                <a:latin typeface="Cambria" panose="02040503050406030204" pitchFamily="18" charset="0"/>
              </a:rPr>
              <a:t>biometrics</a:t>
            </a:r>
            <a:r>
              <a:rPr lang="ro-RO" altLang="en-US" sz="1800" dirty="0">
                <a:latin typeface="Cambria" panose="02040503050406030204" pitchFamily="18" charset="0"/>
              </a:rPr>
              <a:t>)</a:t>
            </a:r>
            <a:endParaRPr lang="en-US" altLang="en-US" sz="1800" dirty="0">
              <a:latin typeface="Cambria" panose="02040503050406030204" pitchFamily="18" charset="0"/>
            </a:endParaRPr>
          </a:p>
          <a:p>
            <a:pPr>
              <a:buFont typeface="Arial" panose="020B0604020202020204" pitchFamily="34" charset="0"/>
              <a:buChar char="•"/>
            </a:pPr>
            <a:r>
              <a:rPr lang="ro-RO" altLang="en-US" sz="1800" b="1" dirty="0">
                <a:latin typeface="Cambria" panose="02040503050406030204" pitchFamily="18" charset="0"/>
              </a:rPr>
              <a:t>TOTP (Time-</a:t>
            </a:r>
            <a:r>
              <a:rPr lang="ro-RO" altLang="en-US" sz="1800" b="1" dirty="0" err="1">
                <a:latin typeface="Cambria" panose="02040503050406030204" pitchFamily="18" charset="0"/>
              </a:rPr>
              <a:t>based</a:t>
            </a:r>
            <a:r>
              <a:rPr lang="ro-RO" altLang="en-US" sz="1800" b="1" dirty="0">
                <a:latin typeface="Cambria" panose="02040503050406030204" pitchFamily="18" charset="0"/>
              </a:rPr>
              <a:t> OTP) — </a:t>
            </a:r>
            <a:r>
              <a:rPr lang="ro-RO" altLang="en-US" sz="1800" dirty="0">
                <a:latin typeface="Cambria" panose="02040503050406030204" pitchFamily="18" charset="0"/>
              </a:rPr>
              <a:t>Google </a:t>
            </a:r>
            <a:r>
              <a:rPr lang="ro-RO" altLang="en-US" sz="1800" dirty="0" err="1">
                <a:latin typeface="Cambria" panose="02040503050406030204" pitchFamily="18" charset="0"/>
              </a:rPr>
              <a:t>Authenticator</a:t>
            </a:r>
            <a:r>
              <a:rPr lang="ro-RO" altLang="en-US" sz="1800" dirty="0">
                <a:latin typeface="Cambria" panose="02040503050406030204" pitchFamily="18" charset="0"/>
              </a:rPr>
              <a:t>, </a:t>
            </a:r>
            <a:r>
              <a:rPr lang="ro-RO" altLang="en-US" sz="1800" dirty="0" err="1">
                <a:latin typeface="Cambria" panose="02040503050406030204" pitchFamily="18" charset="0"/>
              </a:rPr>
              <a:t>Authy</a:t>
            </a:r>
            <a:r>
              <a:rPr lang="ro-RO" altLang="en-US" sz="1800" dirty="0">
                <a:latin typeface="Cambria" panose="02040503050406030204" pitchFamily="18" charset="0"/>
              </a:rPr>
              <a:t>, Microsoft </a:t>
            </a:r>
            <a:r>
              <a:rPr lang="ro-RO" altLang="en-US" sz="1800" dirty="0" err="1">
                <a:latin typeface="Cambria" panose="02040503050406030204" pitchFamily="18" charset="0"/>
              </a:rPr>
              <a:t>Authenticator</a:t>
            </a:r>
            <a:endParaRPr lang="en-US" altLang="en-US" sz="1800" dirty="0">
              <a:latin typeface="Cambria" panose="02040503050406030204" pitchFamily="18" charset="0"/>
            </a:endParaRPr>
          </a:p>
          <a:p>
            <a:pPr>
              <a:buFont typeface="Arial" panose="020B0604020202020204" pitchFamily="34" charset="0"/>
              <a:buChar char="•"/>
            </a:pPr>
            <a:r>
              <a:rPr lang="ro-RO" altLang="en-US" sz="1800" b="1" dirty="0">
                <a:latin typeface="Cambria" panose="02040503050406030204" pitchFamily="18" charset="0"/>
              </a:rPr>
              <a:t>FIDO2/</a:t>
            </a:r>
            <a:r>
              <a:rPr lang="ro-RO" altLang="en-US" sz="1800" b="1" dirty="0" err="1">
                <a:latin typeface="Cambria" panose="02040503050406030204" pitchFamily="18" charset="0"/>
              </a:rPr>
              <a:t>WebAuthn</a:t>
            </a:r>
            <a:r>
              <a:rPr lang="ro-RO" altLang="en-US" sz="1800" b="1" dirty="0">
                <a:latin typeface="Cambria" panose="02040503050406030204" pitchFamily="18" charset="0"/>
              </a:rPr>
              <a:t> — </a:t>
            </a:r>
            <a:r>
              <a:rPr lang="ro-RO" altLang="en-US" sz="1800" dirty="0">
                <a:latin typeface="Cambria" panose="02040503050406030204" pitchFamily="18" charset="0"/>
              </a:rPr>
              <a:t>hardware </a:t>
            </a:r>
            <a:r>
              <a:rPr lang="ro-RO" altLang="en-US" sz="1800" dirty="0" err="1">
                <a:latin typeface="Cambria" panose="02040503050406030204" pitchFamily="18" charset="0"/>
              </a:rPr>
              <a:t>keys</a:t>
            </a:r>
            <a:r>
              <a:rPr lang="ro-RO" altLang="en-US" sz="1800" dirty="0">
                <a:latin typeface="Cambria" panose="02040503050406030204" pitchFamily="18" charset="0"/>
              </a:rPr>
              <a:t> (</a:t>
            </a:r>
            <a:r>
              <a:rPr lang="ro-RO" altLang="en-US" sz="1800" dirty="0" err="1">
                <a:latin typeface="Cambria" panose="02040503050406030204" pitchFamily="18" charset="0"/>
              </a:rPr>
              <a:t>YubiKey</a:t>
            </a:r>
            <a:r>
              <a:rPr lang="ro-RO" altLang="en-US" sz="1800" dirty="0">
                <a:latin typeface="Cambria" panose="02040503050406030204" pitchFamily="18" charset="0"/>
              </a:rPr>
              <a:t>) or </a:t>
            </a:r>
            <a:r>
              <a:rPr lang="ro-RO" altLang="en-US" sz="1800" dirty="0" err="1">
                <a:latin typeface="Cambria" panose="02040503050406030204" pitchFamily="18" charset="0"/>
              </a:rPr>
              <a:t>biometrics</a:t>
            </a:r>
            <a:r>
              <a:rPr lang="ro-RO" altLang="en-US" sz="1800" dirty="0">
                <a:latin typeface="Cambria" panose="02040503050406030204" pitchFamily="18" charset="0"/>
              </a:rPr>
              <a:t> = </a:t>
            </a:r>
            <a:r>
              <a:rPr lang="ro-RO" altLang="en-US" sz="1800" dirty="0" err="1">
                <a:latin typeface="Cambria" panose="02040503050406030204" pitchFamily="18" charset="0"/>
              </a:rPr>
              <a:t>phishing-resistant</a:t>
            </a:r>
            <a:endParaRPr lang="en-US" altLang="en-US" sz="1800" dirty="0">
              <a:latin typeface="Cambria" panose="02040503050406030204" pitchFamily="18" charset="0"/>
            </a:endParaRPr>
          </a:p>
          <a:p>
            <a:pPr>
              <a:buFont typeface="Arial" panose="020B0604020202020204" pitchFamily="34" charset="0"/>
              <a:buChar char="•"/>
            </a:pPr>
            <a:r>
              <a:rPr lang="ro-RO" altLang="en-US" sz="1800" b="1" dirty="0" err="1">
                <a:latin typeface="Cambria" panose="02040503050406030204" pitchFamily="18" charset="0"/>
              </a:rPr>
              <a:t>Passkeys</a:t>
            </a:r>
            <a:r>
              <a:rPr lang="ro-RO" altLang="en-US" sz="1800" b="1" dirty="0">
                <a:latin typeface="Cambria" panose="02040503050406030204" pitchFamily="18" charset="0"/>
              </a:rPr>
              <a:t> (2023) — </a:t>
            </a:r>
            <a:r>
              <a:rPr lang="ro-RO" altLang="en-US" sz="1800" dirty="0" err="1">
                <a:latin typeface="Cambria" panose="02040503050406030204" pitchFamily="18" charset="0"/>
              </a:rPr>
              <a:t>replace</a:t>
            </a:r>
            <a:r>
              <a:rPr lang="ro-RO" altLang="en-US" sz="1800" dirty="0">
                <a:latin typeface="Cambria" panose="02040503050406030204" pitchFamily="18" charset="0"/>
              </a:rPr>
              <a:t> </a:t>
            </a:r>
            <a:r>
              <a:rPr lang="ro-RO" altLang="en-US" sz="1800" dirty="0" err="1">
                <a:latin typeface="Cambria" panose="02040503050406030204" pitchFamily="18" charset="0"/>
              </a:rPr>
              <a:t>passwords</a:t>
            </a:r>
            <a:r>
              <a:rPr lang="ro-RO" altLang="en-US" sz="1800" dirty="0">
                <a:latin typeface="Cambria" panose="02040503050406030204" pitchFamily="18" charset="0"/>
              </a:rPr>
              <a:t> </a:t>
            </a:r>
            <a:r>
              <a:rPr lang="ro-RO" altLang="en-US" sz="1800" dirty="0" err="1">
                <a:latin typeface="Cambria" panose="02040503050406030204" pitchFamily="18" charset="0"/>
              </a:rPr>
              <a:t>completely</a:t>
            </a:r>
            <a:r>
              <a:rPr lang="ro-RO" altLang="en-US" sz="1800" dirty="0">
                <a:latin typeface="Cambria" panose="02040503050406030204" pitchFamily="18" charset="0"/>
              </a:rPr>
              <a:t>, </a:t>
            </a:r>
            <a:r>
              <a:rPr lang="ro-RO" altLang="en-US" sz="1800" dirty="0" err="1">
                <a:latin typeface="Cambria" panose="02040503050406030204" pitchFamily="18" charset="0"/>
              </a:rPr>
              <a:t>supported</a:t>
            </a:r>
            <a:r>
              <a:rPr lang="ro-RO" altLang="en-US" sz="1800" dirty="0">
                <a:latin typeface="Cambria" panose="02040503050406030204" pitchFamily="18" charset="0"/>
              </a:rPr>
              <a:t> </a:t>
            </a:r>
            <a:r>
              <a:rPr lang="ro-RO" altLang="en-US" sz="1800" dirty="0" err="1">
                <a:latin typeface="Cambria" panose="02040503050406030204" pitchFamily="18" charset="0"/>
              </a:rPr>
              <a:t>by</a:t>
            </a:r>
            <a:r>
              <a:rPr lang="ro-RO" altLang="en-US" sz="1800" dirty="0">
                <a:latin typeface="Cambria" panose="02040503050406030204" pitchFamily="18" charset="0"/>
              </a:rPr>
              <a:t> Google, Apple, Microsoft</a:t>
            </a:r>
            <a:endParaRPr lang="ro-RO" sz="1800" dirty="0"/>
          </a:p>
          <a:p>
            <a:pPr marL="0" indent="0">
              <a:buNone/>
            </a:pPr>
            <a:r>
              <a:rPr lang="ro-RO" altLang="en-US" sz="1800" b="1" dirty="0">
                <a:solidFill>
                  <a:srgbClr val="7B1C2C"/>
                </a:solidFill>
                <a:latin typeface="Cambria" panose="02040503050406030204" pitchFamily="18" charset="0"/>
              </a:rPr>
              <a:t>Zero Trust Architecture:</a:t>
            </a:r>
          </a:p>
          <a:p>
            <a:pPr>
              <a:buFont typeface="Arial" panose="020B0604020202020204" pitchFamily="34" charset="0"/>
              <a:buChar char="•"/>
            </a:pPr>
            <a:r>
              <a:rPr lang="en-US" altLang="en-US" sz="1800" dirty="0">
                <a:latin typeface="Cambria" panose="02040503050406030204" pitchFamily="18" charset="0"/>
              </a:rPr>
              <a:t>Main principle</a:t>
            </a:r>
            <a:r>
              <a:rPr lang="ro-RO" altLang="en-US" sz="1800" dirty="0">
                <a:latin typeface="Cambria" panose="02040503050406030204" pitchFamily="18" charset="0"/>
              </a:rPr>
              <a:t>: </a:t>
            </a:r>
            <a:r>
              <a:rPr lang="ro-RO" altLang="en-US" sz="1800" b="1" i="1" dirty="0">
                <a:latin typeface="Cambria" panose="02040503050406030204" pitchFamily="18" charset="0"/>
              </a:rPr>
              <a:t>"Never trust, always verify"</a:t>
            </a:r>
            <a:r>
              <a:rPr lang="ro-RO" altLang="en-US" sz="1800" dirty="0">
                <a:latin typeface="Cambria" panose="02040503050406030204" pitchFamily="18" charset="0"/>
              </a:rPr>
              <a:t> — </a:t>
            </a:r>
            <a:r>
              <a:rPr lang="en-US" altLang="en-US" sz="1800" dirty="0">
                <a:latin typeface="Cambria" panose="02040503050406030204" pitchFamily="18" charset="0"/>
              </a:rPr>
              <a:t>no device is trusted by default</a:t>
            </a:r>
            <a:endParaRPr lang="ro-RO" altLang="en-US" sz="1800" dirty="0">
              <a:latin typeface="Cambria" panose="02040503050406030204" pitchFamily="18" charset="0"/>
            </a:endParaRPr>
          </a:p>
          <a:p>
            <a:pPr>
              <a:buFont typeface="Arial" panose="020B0604020202020204" pitchFamily="34" charset="0"/>
              <a:buChar char="•"/>
            </a:pPr>
            <a:r>
              <a:rPr lang="ro-RO" altLang="en-US" sz="1800" b="1" dirty="0">
                <a:latin typeface="Cambria" panose="02040503050406030204" pitchFamily="18" charset="0"/>
              </a:rPr>
              <a:t>Micro-segmenta</a:t>
            </a:r>
            <a:r>
              <a:rPr lang="en-US" altLang="en-US" sz="1800" b="1" dirty="0" err="1">
                <a:latin typeface="Cambria" panose="02040503050406030204" pitchFamily="18" charset="0"/>
              </a:rPr>
              <a:t>tion</a:t>
            </a:r>
            <a:r>
              <a:rPr lang="ro-RO" altLang="en-US" sz="1800" dirty="0">
                <a:latin typeface="Cambria" panose="02040503050406030204" pitchFamily="18" charset="0"/>
              </a:rPr>
              <a:t>: </a:t>
            </a:r>
            <a:r>
              <a:rPr lang="en-US" altLang="en-US" sz="1800" dirty="0">
                <a:latin typeface="Cambria" panose="02040503050406030204" pitchFamily="18" charset="0"/>
              </a:rPr>
              <a:t>each application is isolated, there is no trusted internal network</a:t>
            </a:r>
            <a:endParaRPr lang="ro-RO" altLang="en-US" sz="1800" dirty="0">
              <a:latin typeface="Cambria" panose="02040503050406030204" pitchFamily="18" charset="0"/>
            </a:endParaRPr>
          </a:p>
          <a:p>
            <a:pPr>
              <a:buFont typeface="Arial" panose="020B0604020202020204" pitchFamily="34" charset="0"/>
              <a:buChar char="•"/>
            </a:pPr>
            <a:r>
              <a:rPr lang="en-US" altLang="en-US" sz="1800" b="1" dirty="0">
                <a:latin typeface="Cambria" panose="02040503050406030204" pitchFamily="18" charset="0"/>
              </a:rPr>
              <a:t>Continuous checking</a:t>
            </a:r>
            <a:r>
              <a:rPr lang="ro-RO" altLang="en-US" sz="1800" b="1" dirty="0">
                <a:latin typeface="Cambria" panose="02040503050406030204" pitchFamily="18" charset="0"/>
              </a:rPr>
              <a:t>:</a:t>
            </a:r>
            <a:r>
              <a:rPr lang="ro-RO" altLang="en-US" sz="1800" dirty="0">
                <a:latin typeface="Cambria" panose="02040503050406030204" pitchFamily="18" charset="0"/>
              </a:rPr>
              <a:t> </a:t>
            </a:r>
            <a:r>
              <a:rPr lang="en-US" altLang="en-US" sz="1800" dirty="0">
                <a:latin typeface="Cambria" panose="02040503050406030204" pitchFamily="18" charset="0"/>
              </a:rPr>
              <a:t>identity + device + context on each request</a:t>
            </a:r>
            <a:endParaRPr lang="ro-RO" altLang="en-US" sz="1800" dirty="0">
              <a:latin typeface="Cambria" panose="02040503050406030204" pitchFamily="18" charset="0"/>
            </a:endParaRPr>
          </a:p>
          <a:p>
            <a:pPr marL="342900" indent="-342900">
              <a:buFont typeface="Arial" panose="020B0604020202020204" pitchFamily="34" charset="0"/>
              <a:buChar char="•"/>
            </a:pPr>
            <a:r>
              <a:rPr lang="ro-RO" altLang="en-US" sz="1800" dirty="0" err="1">
                <a:latin typeface="Cambria" panose="02040503050406030204" pitchFamily="18" charset="0"/>
              </a:rPr>
              <a:t>Adop</a:t>
            </a:r>
            <a:r>
              <a:rPr lang="en-US" altLang="en-US" sz="1800" dirty="0">
                <a:latin typeface="Cambria" panose="02040503050406030204" pitchFamily="18" charset="0"/>
              </a:rPr>
              <a:t>ted by</a:t>
            </a:r>
            <a:r>
              <a:rPr lang="ro-RO" altLang="en-US" sz="1800" dirty="0">
                <a:latin typeface="Cambria" panose="02040503050406030204" pitchFamily="18" charset="0"/>
              </a:rPr>
              <a:t> Google (BeyondCorp), Microsoft (Entra ID), NIST SP 800-207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0"/>
            <a:ext cx="8229600" cy="838200"/>
          </a:xfrm>
        </p:spPr>
        <p:txBody>
          <a:bodyPr/>
          <a:lstStyle/>
          <a:p>
            <a:r>
              <a:rPr lang="ro-RO" altLang="en-US" sz="3000" b="1" dirty="0">
                <a:solidFill>
                  <a:srgbClr val="CC3300"/>
                </a:solidFill>
                <a:latin typeface="Cambria" panose="02040503050406030204" pitchFamily="18" charset="0"/>
              </a:rPr>
              <a:t>Secure Boot, TPM 2.0 </a:t>
            </a:r>
            <a:r>
              <a:rPr lang="en-US" altLang="en-US" sz="3000" b="1" dirty="0">
                <a:solidFill>
                  <a:srgbClr val="CC3300"/>
                </a:solidFill>
                <a:latin typeface="Cambria" panose="02040503050406030204" pitchFamily="18" charset="0"/>
              </a:rPr>
              <a:t>and boot security</a:t>
            </a:r>
            <a:endParaRPr lang="ro-RO" altLang="en-US" sz="3000" b="1" dirty="0">
              <a:solidFill>
                <a:srgbClr val="CC3300"/>
              </a:solidFill>
              <a:latin typeface="Cambria" panose="02040503050406030204" pitchFamily="18" charset="0"/>
            </a:endParaRPr>
          </a:p>
        </p:txBody>
      </p:sp>
      <p:sp>
        <p:nvSpPr>
          <p:cNvPr id="3" name="Content"/>
          <p:cNvSpPr>
            <a:spLocks noGrp="1"/>
          </p:cNvSpPr>
          <p:nvPr>
            <p:ph idx="1"/>
          </p:nvPr>
        </p:nvSpPr>
        <p:spPr>
          <a:xfrm>
            <a:off x="457200" y="838200"/>
            <a:ext cx="8686800" cy="5334000"/>
          </a:xfrm>
        </p:spPr>
        <p:txBody>
          <a:bodyPr/>
          <a:lstStyle/>
          <a:p>
            <a:pPr marL="0" indent="0">
              <a:buNone/>
            </a:pPr>
            <a:r>
              <a:rPr lang="en-US" altLang="en-US" sz="1800" b="1" dirty="0">
                <a:latin typeface="Cambria" panose="02040503050406030204" pitchFamily="18" charset="0"/>
              </a:rPr>
              <a:t>The chain of trust at boot — attackers target lower and lower levels:</a:t>
            </a:r>
          </a:p>
          <a:p>
            <a:pPr marL="0" indent="0">
              <a:buNone/>
            </a:pPr>
            <a:r>
              <a:rPr lang="ro-RO" altLang="en-US" sz="1800" b="1" dirty="0">
                <a:solidFill>
                  <a:srgbClr val="7B1C2C"/>
                </a:solidFill>
                <a:latin typeface="Cambria" panose="02040503050406030204" pitchFamily="18" charset="0"/>
              </a:rPr>
              <a:t>UEFI Secure Boot:</a:t>
            </a:r>
          </a:p>
          <a:p>
            <a:pPr>
              <a:buFont typeface="Arial" panose="020B0604020202020204" pitchFamily="34" charset="0"/>
              <a:buChar char="•"/>
            </a:pPr>
            <a:r>
              <a:rPr lang="en-US" altLang="en-US" sz="1800" dirty="0">
                <a:latin typeface="Cambria" panose="02040503050406030204" pitchFamily="18" charset="0"/>
              </a:rPr>
              <a:t>Verify the bootloader's digital signature at startup</a:t>
            </a:r>
          </a:p>
          <a:p>
            <a:pPr>
              <a:buFont typeface="Arial" panose="020B0604020202020204" pitchFamily="34" charset="0"/>
              <a:buChar char="•"/>
            </a:pPr>
            <a:r>
              <a:rPr lang="en-US" altLang="en-US" sz="1800" dirty="0">
                <a:latin typeface="Cambria" panose="02040503050406030204" pitchFamily="18" charset="0"/>
              </a:rPr>
              <a:t>Prevents </a:t>
            </a:r>
            <a:r>
              <a:rPr lang="en-US" altLang="en-US" sz="1800" dirty="0" err="1">
                <a:latin typeface="Cambria" panose="02040503050406030204" pitchFamily="18" charset="0"/>
              </a:rPr>
              <a:t>bootkits</a:t>
            </a:r>
            <a:r>
              <a:rPr lang="en-US" altLang="en-US" sz="1800" dirty="0">
                <a:latin typeface="Cambria" panose="02040503050406030204" pitchFamily="18" charset="0"/>
              </a:rPr>
              <a:t> and rootkits from installing under the OS</a:t>
            </a:r>
          </a:p>
          <a:p>
            <a:pPr>
              <a:buFont typeface="Arial" panose="020B0604020202020204" pitchFamily="34" charset="0"/>
              <a:buChar char="•"/>
            </a:pPr>
            <a:r>
              <a:rPr lang="en-US" altLang="en-US" sz="1800" dirty="0">
                <a:latin typeface="Cambria" panose="02040503050406030204" pitchFamily="18" charset="0"/>
              </a:rPr>
              <a:t>Required for Windows 11; also supported on Linux (shim + signed GRUB)</a:t>
            </a:r>
          </a:p>
          <a:p>
            <a:pPr marL="0" indent="0">
              <a:buNone/>
            </a:pPr>
            <a:r>
              <a:rPr lang="ro-RO" altLang="en-US" sz="1800" b="1" dirty="0">
                <a:solidFill>
                  <a:srgbClr val="7B1C2C"/>
                </a:solidFill>
                <a:latin typeface="Cambria" panose="02040503050406030204" pitchFamily="18" charset="0"/>
              </a:rPr>
              <a:t>TPM 2.0 (Trusted Platform Module):</a:t>
            </a:r>
          </a:p>
          <a:p>
            <a:pPr>
              <a:buFont typeface="Arial" panose="020B0604020202020204" pitchFamily="34" charset="0"/>
              <a:buChar char="•"/>
            </a:pPr>
            <a:r>
              <a:rPr lang="en-US" altLang="en-US" sz="1800" dirty="0">
                <a:latin typeface="Cambria" panose="02040503050406030204" pitchFamily="18" charset="0"/>
              </a:rPr>
              <a:t>Dedicated security hardware chip — stores cryptographic keys in isolated hardware</a:t>
            </a:r>
            <a:endParaRPr lang="ro-RO" altLang="en-US" sz="1800" dirty="0">
              <a:latin typeface="Cambria" panose="02040503050406030204" pitchFamily="18" charset="0"/>
            </a:endParaRPr>
          </a:p>
          <a:p>
            <a:pPr>
              <a:buFont typeface="Arial" panose="020B0604020202020204" pitchFamily="34" charset="0"/>
              <a:buChar char="•"/>
            </a:pPr>
            <a:r>
              <a:rPr lang="en-US" altLang="en-US" sz="1800" b="1" dirty="0">
                <a:latin typeface="Cambria" panose="02040503050406030204" pitchFamily="18" charset="0"/>
              </a:rPr>
              <a:t>BitLocker (Windows) </a:t>
            </a:r>
            <a:r>
              <a:rPr lang="en-US" altLang="en-US" sz="1800" dirty="0">
                <a:latin typeface="Cambria" panose="02040503050406030204" pitchFamily="18" charset="0"/>
              </a:rPr>
              <a:t>and</a:t>
            </a:r>
            <a:r>
              <a:rPr lang="en-US" altLang="en-US" sz="1800" b="1" dirty="0">
                <a:latin typeface="Cambria" panose="02040503050406030204" pitchFamily="18" charset="0"/>
              </a:rPr>
              <a:t> Linux LUKS </a:t>
            </a:r>
            <a:r>
              <a:rPr lang="en-US" altLang="en-US" sz="1800" dirty="0">
                <a:latin typeface="Cambria" panose="02040503050406030204" pitchFamily="18" charset="0"/>
              </a:rPr>
              <a:t>can use TPM for secure automatic decryption</a:t>
            </a:r>
            <a:endParaRPr lang="ro-RO" altLang="en-US" sz="1800" dirty="0">
              <a:latin typeface="Cambria" panose="02040503050406030204" pitchFamily="18" charset="0"/>
            </a:endParaRPr>
          </a:p>
          <a:p>
            <a:pPr>
              <a:buFont typeface="Arial" panose="020B0604020202020204" pitchFamily="34" charset="0"/>
              <a:buChar char="•"/>
            </a:pPr>
            <a:r>
              <a:rPr lang="ro-RO" altLang="en-US" sz="1800" b="1" dirty="0">
                <a:latin typeface="Cambria" panose="02040503050406030204" pitchFamily="18" charset="0"/>
              </a:rPr>
              <a:t>Attestation</a:t>
            </a:r>
            <a:r>
              <a:rPr lang="ro-RO" altLang="en-US" sz="1800" dirty="0">
                <a:latin typeface="Cambria" panose="02040503050406030204" pitchFamily="18" charset="0"/>
              </a:rPr>
              <a:t>: </a:t>
            </a:r>
            <a:r>
              <a:rPr lang="en-US" altLang="en-US" sz="1800" dirty="0">
                <a:latin typeface="Cambria" panose="02040503050406030204" pitchFamily="18" charset="0"/>
              </a:rPr>
              <a:t>TPM certifies system status — detects changes at boot</a:t>
            </a:r>
            <a:endParaRPr lang="ro-RO" altLang="en-US" sz="1800" dirty="0">
              <a:latin typeface="Cambria" panose="02040503050406030204" pitchFamily="18" charset="0"/>
            </a:endParaRPr>
          </a:p>
          <a:p>
            <a:pPr marL="0" indent="0">
              <a:buNone/>
            </a:pPr>
            <a:r>
              <a:rPr lang="en-US" altLang="en-US" sz="1800" b="1" dirty="0">
                <a:solidFill>
                  <a:srgbClr val="7B1C2C"/>
                </a:solidFill>
                <a:latin typeface="Cambria" panose="02040503050406030204" pitchFamily="18" charset="0"/>
              </a:rPr>
              <a:t>Checking in </a:t>
            </a:r>
            <a:r>
              <a:rPr lang="ro-RO" altLang="en-US" sz="1800" b="1" dirty="0">
                <a:solidFill>
                  <a:srgbClr val="7B1C2C"/>
                </a:solidFill>
                <a:latin typeface="Cambria" panose="02040503050406030204" pitchFamily="18" charset="0"/>
              </a:rPr>
              <a:t>Linux:</a:t>
            </a:r>
          </a:p>
          <a:p>
            <a:pPr marL="342900" indent="0">
              <a:buNone/>
            </a:pPr>
            <a:r>
              <a:rPr lang="en-US" sz="1500" dirty="0">
                <a:solidFill>
                  <a:srgbClr val="7B2C2C"/>
                </a:solidFill>
                <a:latin typeface="Courier New" pitchFamily="49" charset="0"/>
              </a:rPr>
              <a:t>$ mokutil --sb-state</a:t>
            </a:r>
            <a:r>
              <a:rPr lang="en-US" sz="1500" dirty="0">
                <a:solidFill>
                  <a:srgbClr val="4A7C59"/>
                </a:solidFill>
                <a:latin typeface="Courier New" pitchFamily="49" charset="0"/>
              </a:rPr>
              <a:t>          # Secure Boot activ?</a:t>
            </a:r>
          </a:p>
          <a:p>
            <a:pPr marL="342900" indent="0">
              <a:buNone/>
            </a:pPr>
            <a:r>
              <a:rPr lang="en-US" sz="1500" dirty="0">
                <a:solidFill>
                  <a:srgbClr val="7B2C2C"/>
                </a:solidFill>
                <a:latin typeface="Courier New" pitchFamily="49" charset="0"/>
              </a:rPr>
              <a:t>$ tpm2_getcap properties-fixed</a:t>
            </a:r>
            <a:r>
              <a:rPr lang="en-US" sz="1500" dirty="0">
                <a:solidFill>
                  <a:srgbClr val="4A7C59"/>
                </a:solidFill>
                <a:latin typeface="Courier New" pitchFamily="49" charset="0"/>
              </a:rPr>
              <a:t> # TPM capabilities</a:t>
            </a:r>
          </a:p>
          <a:p>
            <a:pPr marL="342900" indent="0">
              <a:buNone/>
            </a:pPr>
            <a:r>
              <a:rPr lang="en-US" sz="1500" dirty="0">
                <a:solidFill>
                  <a:srgbClr val="7B2C2C"/>
                </a:solidFill>
                <a:latin typeface="Courier New" pitchFamily="49" charset="0"/>
              </a:rPr>
              <a:t>$ systemd-cryptenroll --list-devices</a:t>
            </a:r>
            <a:r>
              <a:rPr lang="en-US" sz="1500" dirty="0">
                <a:solidFill>
                  <a:srgbClr val="4A7C59"/>
                </a:solidFill>
                <a:latin typeface="Courier New" pitchFamily="49" charset="0"/>
              </a:rPr>
              <a:t> # LUKS cu TPM</a:t>
            </a:r>
          </a:p>
          <a:p>
            <a:pPr marL="0" indent="0">
              <a:buNone/>
            </a:pPr>
            <a:r>
              <a:rPr lang="en-US" altLang="en-US" sz="1800" b="1" dirty="0">
                <a:solidFill>
                  <a:srgbClr val="7B1C2C"/>
                </a:solidFill>
                <a:latin typeface="Cambria" panose="02040503050406030204" pitchFamily="18" charset="0"/>
              </a:rPr>
              <a:t>Checking in</a:t>
            </a:r>
            <a:r>
              <a:rPr lang="ro-RO" altLang="en-US" sz="1800" b="1" dirty="0">
                <a:solidFill>
                  <a:srgbClr val="7B1C2C"/>
                </a:solidFill>
                <a:latin typeface="Cambria" panose="02040503050406030204" pitchFamily="18" charset="0"/>
              </a:rPr>
              <a:t> Windows:</a:t>
            </a:r>
          </a:p>
          <a:p>
            <a:pPr marL="342900" indent="0">
              <a:buNone/>
            </a:pPr>
            <a:r>
              <a:rPr lang="en-US" sz="1500" dirty="0">
                <a:solidFill>
                  <a:srgbClr val="7B2C2C"/>
                </a:solidFill>
                <a:latin typeface="Courier New" pitchFamily="49" charset="0"/>
              </a:rPr>
              <a:t>PS&gt; Confirm-SecureBootUEFI</a:t>
            </a:r>
            <a:r>
              <a:rPr lang="en-US" sz="1500" dirty="0">
                <a:solidFill>
                  <a:srgbClr val="4A7C59"/>
                </a:solidFill>
                <a:latin typeface="Courier New" pitchFamily="49" charset="0"/>
              </a:rPr>
              <a:t>  # True/False</a:t>
            </a:r>
          </a:p>
          <a:p>
            <a:pPr marL="342900" indent="0">
              <a:buNone/>
            </a:pPr>
            <a:r>
              <a:rPr lang="en-US" sz="1500" dirty="0">
                <a:solidFill>
                  <a:srgbClr val="7B2C2C"/>
                </a:solidFill>
                <a:latin typeface="Courier New" pitchFamily="49" charset="0"/>
              </a:rPr>
              <a:t>PS&gt; Get-TpmEndorsementKeyInfo</a:t>
            </a:r>
            <a:r>
              <a:rPr lang="en-US" sz="1500" dirty="0">
                <a:solidFill>
                  <a:srgbClr val="4A7C59"/>
                </a:solidFill>
                <a:latin typeface="Courier New" pitchFamily="49" charset="0"/>
              </a:rPr>
              <a:t> # TPM state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23117"/>
            <a:ext cx="8229600" cy="838200"/>
          </a:xfrm>
        </p:spPr>
        <p:txBody>
          <a:bodyPr/>
          <a:lstStyle/>
          <a:p>
            <a:r>
              <a:rPr lang="ro-RO" altLang="en-US" sz="3000" b="1" dirty="0" err="1">
                <a:solidFill>
                  <a:srgbClr val="7B1C2C"/>
                </a:solidFill>
                <a:latin typeface="Cambria" panose="02040503050406030204" pitchFamily="18" charset="0"/>
              </a:rPr>
              <a:t>SELinux</a:t>
            </a:r>
            <a:r>
              <a:rPr lang="ro-RO" altLang="en-US" sz="3000" b="1" dirty="0">
                <a:solidFill>
                  <a:srgbClr val="7B1C2C"/>
                </a:solidFill>
                <a:latin typeface="Cambria" panose="02040503050406030204" pitchFamily="18" charset="0"/>
              </a:rPr>
              <a:t> </a:t>
            </a:r>
            <a:r>
              <a:rPr lang="en-US" altLang="en-US" sz="3000" b="1" dirty="0">
                <a:solidFill>
                  <a:srgbClr val="7B1C2C"/>
                </a:solidFill>
                <a:latin typeface="Cambria" panose="02040503050406030204" pitchFamily="18" charset="0"/>
              </a:rPr>
              <a:t>and</a:t>
            </a:r>
            <a:r>
              <a:rPr lang="ro-RO" altLang="en-US" sz="3000" b="1" dirty="0">
                <a:solidFill>
                  <a:srgbClr val="7B1C2C"/>
                </a:solidFill>
                <a:latin typeface="Cambria" panose="02040503050406030204" pitchFamily="18" charset="0"/>
              </a:rPr>
              <a:t> </a:t>
            </a:r>
            <a:r>
              <a:rPr lang="ro-RO" altLang="en-US" sz="3000" b="1" dirty="0" err="1">
                <a:solidFill>
                  <a:srgbClr val="7B1C2C"/>
                </a:solidFill>
                <a:latin typeface="Cambria" panose="02040503050406030204" pitchFamily="18" charset="0"/>
              </a:rPr>
              <a:t>AppArmor</a:t>
            </a:r>
            <a:r>
              <a:rPr lang="ro-RO" altLang="en-US" sz="3000" b="1" dirty="0">
                <a:solidFill>
                  <a:srgbClr val="7B1C2C"/>
                </a:solidFill>
                <a:latin typeface="Cambria" panose="02040503050406030204" pitchFamily="18" charset="0"/>
              </a:rPr>
              <a:t> —</a:t>
            </a:r>
            <a:r>
              <a:rPr lang="ro-RO" altLang="en-US" sz="3000" b="1" dirty="0" err="1">
                <a:solidFill>
                  <a:srgbClr val="7B1C2C"/>
                </a:solidFill>
                <a:latin typeface="Cambria" panose="02040503050406030204" pitchFamily="18" charset="0"/>
              </a:rPr>
              <a:t>Mandatory</a:t>
            </a:r>
            <a:r>
              <a:rPr lang="ro-RO" altLang="en-US" sz="3000" b="1" dirty="0">
                <a:solidFill>
                  <a:srgbClr val="7B1C2C"/>
                </a:solidFill>
                <a:latin typeface="Cambria" panose="02040503050406030204" pitchFamily="18" charset="0"/>
              </a:rPr>
              <a:t> Access Control</a:t>
            </a:r>
            <a:r>
              <a:rPr lang="en-US" altLang="en-US" sz="3000" b="1" dirty="0">
                <a:solidFill>
                  <a:srgbClr val="7B1C2C"/>
                </a:solidFill>
                <a:latin typeface="Cambria" panose="02040503050406030204" pitchFamily="18" charset="0"/>
              </a:rPr>
              <a:t> security</a:t>
            </a:r>
            <a:endParaRPr lang="ro-RO" altLang="en-US" sz="3000" b="1" dirty="0">
              <a:solidFill>
                <a:srgbClr val="7B1C2C"/>
              </a:solidFill>
              <a:latin typeface="Cambria" panose="02040503050406030204" pitchFamily="18" charset="0"/>
            </a:endParaRPr>
          </a:p>
        </p:txBody>
      </p:sp>
      <p:sp>
        <p:nvSpPr>
          <p:cNvPr id="3" name="Content"/>
          <p:cNvSpPr>
            <a:spLocks noGrp="1"/>
          </p:cNvSpPr>
          <p:nvPr>
            <p:ph idx="1"/>
          </p:nvPr>
        </p:nvSpPr>
        <p:spPr>
          <a:xfrm>
            <a:off x="457200" y="1295400"/>
            <a:ext cx="8686800" cy="5715000"/>
          </a:xfrm>
        </p:spPr>
        <p:txBody>
          <a:bodyPr/>
          <a:lstStyle/>
          <a:p>
            <a:pPr marL="0" indent="0">
              <a:buNone/>
            </a:pPr>
            <a:r>
              <a:rPr lang="ro-RO" altLang="en-US" sz="1800" b="1" dirty="0" err="1">
                <a:latin typeface="Cambria" panose="02040503050406030204" pitchFamily="18" charset="0"/>
              </a:rPr>
              <a:t>Beyond</a:t>
            </a:r>
            <a:r>
              <a:rPr lang="ro-RO" altLang="en-US" sz="1800" b="1" dirty="0">
                <a:latin typeface="Cambria" panose="02040503050406030204" pitchFamily="18" charset="0"/>
              </a:rPr>
              <a:t> </a:t>
            </a:r>
            <a:r>
              <a:rPr lang="ro-RO" altLang="en-US" sz="1800" b="1" dirty="0" err="1">
                <a:latin typeface="Cambria" panose="02040503050406030204" pitchFamily="18" charset="0"/>
              </a:rPr>
              <a:t>classic</a:t>
            </a:r>
            <a:r>
              <a:rPr lang="ro-RO" altLang="en-US" sz="1800" b="1" dirty="0">
                <a:latin typeface="Cambria" panose="02040503050406030204" pitchFamily="18" charset="0"/>
              </a:rPr>
              <a:t> Unix </a:t>
            </a:r>
            <a:r>
              <a:rPr lang="ro-RO" altLang="en-US" sz="1800" b="1" dirty="0" err="1">
                <a:latin typeface="Cambria" panose="02040503050406030204" pitchFamily="18" charset="0"/>
              </a:rPr>
              <a:t>permissions</a:t>
            </a:r>
            <a:r>
              <a:rPr lang="ro-RO" altLang="en-US" sz="1800" b="1" dirty="0">
                <a:latin typeface="Cambria" panose="02040503050406030204" pitchFamily="18" charset="0"/>
              </a:rPr>
              <a:t> (DAC), Linux </a:t>
            </a:r>
            <a:r>
              <a:rPr lang="ro-RO" altLang="en-US" sz="1800" b="1" dirty="0" err="1">
                <a:latin typeface="Cambria" panose="02040503050406030204" pitchFamily="18" charset="0"/>
              </a:rPr>
              <a:t>offers</a:t>
            </a:r>
            <a:r>
              <a:rPr lang="ro-RO" altLang="en-US" sz="1800" b="1" dirty="0">
                <a:latin typeface="Cambria" panose="02040503050406030204" pitchFamily="18" charset="0"/>
              </a:rPr>
              <a:t> </a:t>
            </a:r>
            <a:r>
              <a:rPr lang="ro-RO" altLang="en-US" sz="1800" b="1" dirty="0">
                <a:solidFill>
                  <a:srgbClr val="7B1C2C"/>
                </a:solidFill>
                <a:latin typeface="Cambria" panose="02040503050406030204" pitchFamily="18" charset="0"/>
              </a:rPr>
              <a:t>MAC (Mandatory Access Control)</a:t>
            </a:r>
            <a:r>
              <a:rPr lang="ro-RO" altLang="en-US" sz="1800" dirty="0">
                <a:latin typeface="Cambria" panose="02040503050406030204" pitchFamily="18" charset="0"/>
              </a:rPr>
              <a:t>:</a:t>
            </a:r>
          </a:p>
          <a:p>
            <a:pPr marL="0" indent="0">
              <a:buNone/>
            </a:pPr>
            <a:r>
              <a:rPr lang="ro-RO" altLang="en-US" sz="1800" b="1" dirty="0" err="1">
                <a:solidFill>
                  <a:srgbClr val="7B1C2C"/>
                </a:solidFill>
                <a:latin typeface="Cambria" panose="02040503050406030204" pitchFamily="18" charset="0"/>
              </a:rPr>
              <a:t>SELinux</a:t>
            </a:r>
            <a:r>
              <a:rPr lang="ro-RO" altLang="en-US" sz="1800" b="1" dirty="0">
                <a:solidFill>
                  <a:srgbClr val="7B1C2C"/>
                </a:solidFill>
                <a:latin typeface="Cambria" panose="02040503050406030204" pitchFamily="18" charset="0"/>
              </a:rPr>
              <a:t> (Security-Enhanced Linux):</a:t>
            </a:r>
          </a:p>
          <a:p>
            <a:pPr marL="342900" indent="-342900">
              <a:buFont typeface="Arial" panose="020B0604020202020204" pitchFamily="34" charset="0"/>
              <a:buChar char="•"/>
            </a:pPr>
            <a:r>
              <a:rPr lang="en-US" altLang="en-US" sz="1800" dirty="0">
                <a:latin typeface="Cambria" panose="02040503050406030204" pitchFamily="18" charset="0"/>
              </a:rPr>
              <a:t>Developed by</a:t>
            </a:r>
            <a:r>
              <a:rPr lang="ro-RO" altLang="en-US" sz="1800" dirty="0">
                <a:latin typeface="Cambria" panose="02040503050406030204" pitchFamily="18" charset="0"/>
              </a:rPr>
              <a:t> </a:t>
            </a:r>
            <a:r>
              <a:rPr lang="ro-RO" altLang="en-US" sz="1800" b="1" dirty="0">
                <a:latin typeface="Cambria" panose="02040503050406030204" pitchFamily="18" charset="0"/>
              </a:rPr>
              <a:t>NSA</a:t>
            </a:r>
            <a:r>
              <a:rPr lang="ro-RO" altLang="en-US" sz="1800" dirty="0">
                <a:latin typeface="Cambria" panose="02040503050406030204" pitchFamily="18" charset="0"/>
              </a:rPr>
              <a:t>, </a:t>
            </a:r>
            <a:r>
              <a:rPr lang="en-US" altLang="en-US" sz="1800" dirty="0">
                <a:latin typeface="Cambria" panose="02040503050406030204" pitchFamily="18" charset="0"/>
              </a:rPr>
              <a:t>default on</a:t>
            </a:r>
            <a:r>
              <a:rPr lang="ro-RO" altLang="en-US" sz="1800" dirty="0">
                <a:latin typeface="Cambria" panose="02040503050406030204" pitchFamily="18" charset="0"/>
              </a:rPr>
              <a:t> RHEL/CentOS/Fedora</a:t>
            </a:r>
          </a:p>
          <a:p>
            <a:pPr>
              <a:buFont typeface="Arial" panose="020B0604020202020204" pitchFamily="34" charset="0"/>
              <a:buChar char="•"/>
            </a:pPr>
            <a:r>
              <a:rPr lang="en-US" altLang="en-US" sz="1800" dirty="0">
                <a:latin typeface="Cambria" panose="02040503050406030204" pitchFamily="18" charset="0"/>
              </a:rPr>
              <a:t>Granular policies: which processes can access which files, ports, sockets</a:t>
            </a:r>
            <a:endParaRPr lang="ro-RO" altLang="en-US" sz="1800" dirty="0">
              <a:latin typeface="Cambria" panose="02040503050406030204" pitchFamily="18" charset="0"/>
            </a:endParaRPr>
          </a:p>
          <a:p>
            <a:pPr marL="342900" indent="-342900">
              <a:buFont typeface="Arial" panose="020B0604020202020204" pitchFamily="34" charset="0"/>
              <a:buChar char="•"/>
            </a:pPr>
            <a:r>
              <a:rPr lang="en-US" altLang="en-US" sz="1800" b="1" dirty="0">
                <a:latin typeface="Cambria" panose="02040503050406030204" pitchFamily="18" charset="0"/>
              </a:rPr>
              <a:t>Even</a:t>
            </a:r>
            <a:r>
              <a:rPr lang="ro-RO" altLang="en-US" sz="1800" b="1" dirty="0">
                <a:latin typeface="Cambria" panose="02040503050406030204" pitchFamily="18" charset="0"/>
              </a:rPr>
              <a:t> </a:t>
            </a:r>
            <a:r>
              <a:rPr lang="ro-RO" altLang="en-US" sz="1800" b="1" i="1" dirty="0" err="1">
                <a:latin typeface="Cambria" panose="02040503050406030204" pitchFamily="18" charset="0"/>
              </a:rPr>
              <a:t>root</a:t>
            </a:r>
            <a:r>
              <a:rPr lang="ro-RO" altLang="en-US" sz="1800" b="1" dirty="0">
                <a:latin typeface="Cambria" panose="02040503050406030204" pitchFamily="18" charset="0"/>
              </a:rPr>
              <a:t> </a:t>
            </a:r>
            <a:r>
              <a:rPr lang="en-US" altLang="en-US" sz="1800" b="1" dirty="0">
                <a:latin typeface="Cambria" panose="02040503050406030204" pitchFamily="18" charset="0"/>
              </a:rPr>
              <a:t>is restricted by </a:t>
            </a:r>
            <a:r>
              <a:rPr lang="ro-RO" altLang="en-US" sz="1800" b="1" dirty="0" err="1">
                <a:latin typeface="Cambria" panose="02040503050406030204" pitchFamily="18" charset="0"/>
              </a:rPr>
              <a:t>SELinux</a:t>
            </a:r>
            <a:r>
              <a:rPr lang="en-US" altLang="en-US" sz="1800" b="1" dirty="0">
                <a:latin typeface="Cambria" panose="02040503050406030204" pitchFamily="18" charset="0"/>
              </a:rPr>
              <a:t> policies</a:t>
            </a:r>
            <a:endParaRPr lang="ro-RO" altLang="en-US" sz="1800" b="1" dirty="0">
              <a:latin typeface="Cambria" panose="02040503050406030204" pitchFamily="18" charset="0"/>
            </a:endParaRPr>
          </a:p>
          <a:p>
            <a:pPr marL="342900" indent="0">
              <a:buNone/>
            </a:pPr>
            <a:r>
              <a:rPr lang="en-US" sz="1500" dirty="0">
                <a:solidFill>
                  <a:srgbClr val="7B2C2C"/>
                </a:solidFill>
                <a:latin typeface="Courier New" pitchFamily="49" charset="0"/>
              </a:rPr>
              <a:t>$ </a:t>
            </a:r>
            <a:r>
              <a:rPr lang="en-US" sz="1500" dirty="0" err="1">
                <a:solidFill>
                  <a:srgbClr val="7B2C2C"/>
                </a:solidFill>
                <a:latin typeface="Courier New" pitchFamily="49" charset="0"/>
              </a:rPr>
              <a:t>getenforce</a:t>
            </a:r>
            <a:r>
              <a:rPr lang="en-US" sz="1500" dirty="0">
                <a:solidFill>
                  <a:srgbClr val="4A7C59"/>
                </a:solidFill>
                <a:latin typeface="Courier New" pitchFamily="49" charset="0"/>
              </a:rPr>
              <a:t>           </a:t>
            </a:r>
            <a:r>
              <a:rPr lang="ro-RO" sz="1500" dirty="0">
                <a:solidFill>
                  <a:srgbClr val="4A7C59"/>
                </a:solidFill>
                <a:latin typeface="Courier New" pitchFamily="49" charset="0"/>
              </a:rPr>
              <a:t> </a:t>
            </a:r>
            <a:r>
              <a:rPr lang="en-US" sz="1500" dirty="0">
                <a:solidFill>
                  <a:srgbClr val="4A7C59"/>
                </a:solidFill>
                <a:latin typeface="Courier New" pitchFamily="49" charset="0"/>
              </a:rPr>
              <a:t># Enforcing/Permissive/Disabled</a:t>
            </a:r>
          </a:p>
          <a:p>
            <a:pPr marL="342900" indent="0">
              <a:buNone/>
            </a:pPr>
            <a:r>
              <a:rPr lang="en-US" sz="1500" dirty="0">
                <a:solidFill>
                  <a:srgbClr val="7B2C2C"/>
                </a:solidFill>
                <a:latin typeface="Courier New" pitchFamily="49" charset="0"/>
              </a:rPr>
              <a:t>$ sestatus</a:t>
            </a:r>
            <a:r>
              <a:rPr lang="en-US" sz="1500" dirty="0">
                <a:solidFill>
                  <a:srgbClr val="4A7C59"/>
                </a:solidFill>
                <a:latin typeface="Courier New" pitchFamily="49" charset="0"/>
              </a:rPr>
              <a:t>              # </a:t>
            </a:r>
            <a:r>
              <a:rPr lang="en-US" sz="1500" dirty="0" err="1">
                <a:solidFill>
                  <a:srgbClr val="4A7C59"/>
                </a:solidFill>
                <a:latin typeface="Courier New" pitchFamily="49" charset="0"/>
              </a:rPr>
              <a:t>SELinux</a:t>
            </a:r>
            <a:r>
              <a:rPr lang="ro-RO" sz="1500" dirty="0">
                <a:solidFill>
                  <a:srgbClr val="4A7C59"/>
                </a:solidFill>
                <a:latin typeface="Courier New" pitchFamily="49" charset="0"/>
              </a:rPr>
              <a:t> state</a:t>
            </a:r>
            <a:endParaRPr lang="en-US" sz="1500" dirty="0">
              <a:solidFill>
                <a:srgbClr val="4A7C59"/>
              </a:solidFill>
              <a:latin typeface="Courier New" pitchFamily="49" charset="0"/>
            </a:endParaRPr>
          </a:p>
          <a:p>
            <a:pPr marL="0" indent="0">
              <a:buNone/>
            </a:pPr>
            <a:r>
              <a:rPr lang="ro-RO" altLang="en-US" sz="1800" b="1" dirty="0" err="1">
                <a:solidFill>
                  <a:srgbClr val="7B1C2C"/>
                </a:solidFill>
                <a:latin typeface="Cambria" panose="02040503050406030204" pitchFamily="18" charset="0"/>
              </a:rPr>
              <a:t>AppArmor</a:t>
            </a:r>
            <a:r>
              <a:rPr lang="ro-RO" altLang="en-US" sz="1800" b="1" dirty="0">
                <a:solidFill>
                  <a:srgbClr val="7B1C2C"/>
                </a:solidFill>
                <a:latin typeface="Cambria" panose="02040503050406030204" pitchFamily="18" charset="0"/>
              </a:rPr>
              <a:t>:</a:t>
            </a:r>
          </a:p>
          <a:p>
            <a:pPr>
              <a:buFont typeface="Arial" panose="020B0604020202020204" pitchFamily="34" charset="0"/>
              <a:buChar char="•"/>
            </a:pPr>
            <a:r>
              <a:rPr lang="en-US" altLang="en-US" sz="1800" dirty="0">
                <a:latin typeface="Cambria" panose="02040503050406030204" pitchFamily="18" charset="0"/>
              </a:rPr>
              <a:t>Default on </a:t>
            </a:r>
            <a:r>
              <a:rPr lang="ro-RO" altLang="en-US" sz="1800" b="1" dirty="0" err="1">
                <a:latin typeface="Cambria" panose="02040503050406030204" pitchFamily="18" charset="0"/>
              </a:rPr>
              <a:t>Ubuntu</a:t>
            </a:r>
            <a:r>
              <a:rPr lang="ro-RO" altLang="en-US" sz="1800" b="1" dirty="0">
                <a:latin typeface="Cambria" panose="02040503050406030204" pitchFamily="18" charset="0"/>
              </a:rPr>
              <a:t>, Debian</a:t>
            </a:r>
            <a:r>
              <a:rPr lang="ro-RO" altLang="en-US" sz="1800" dirty="0">
                <a:latin typeface="Cambria" panose="02040503050406030204" pitchFamily="18" charset="0"/>
              </a:rPr>
              <a:t> — </a:t>
            </a:r>
            <a:r>
              <a:rPr lang="en-US" altLang="en-US" sz="1800" dirty="0">
                <a:latin typeface="Cambria" panose="02040503050406030204" pitchFamily="18" charset="0"/>
              </a:rPr>
              <a:t>easier to configure than </a:t>
            </a:r>
            <a:r>
              <a:rPr lang="en-US" altLang="en-US" sz="1800" dirty="0" err="1">
                <a:latin typeface="Cambria" panose="02040503050406030204" pitchFamily="18" charset="0"/>
              </a:rPr>
              <a:t>SELinux</a:t>
            </a:r>
            <a:endParaRPr lang="ro-RO" altLang="en-US" sz="1800" dirty="0">
              <a:latin typeface="Cambria" panose="02040503050406030204" pitchFamily="18" charset="0"/>
            </a:endParaRPr>
          </a:p>
          <a:p>
            <a:pPr>
              <a:buFont typeface="Arial" panose="020B0604020202020204" pitchFamily="34" charset="0"/>
              <a:buChar char="•"/>
            </a:pPr>
            <a:r>
              <a:rPr lang="en-US" altLang="en-US" sz="1800" dirty="0">
                <a:latin typeface="Cambria" panose="02040503050406030204" pitchFamily="18" charset="0"/>
              </a:rPr>
              <a:t>Per-application profiles: what files and capabilities are allowed</a:t>
            </a:r>
            <a:endParaRPr lang="ro-RO" altLang="en-US" sz="1800" dirty="0">
              <a:latin typeface="Cambria" panose="02040503050406030204" pitchFamily="18" charset="0"/>
            </a:endParaRPr>
          </a:p>
          <a:p>
            <a:pPr marL="342900" indent="0">
              <a:buNone/>
            </a:pPr>
            <a:r>
              <a:rPr lang="en-US" sz="1500" dirty="0">
                <a:solidFill>
                  <a:srgbClr val="7B2C2C"/>
                </a:solidFill>
                <a:latin typeface="Courier New" pitchFamily="49" charset="0"/>
              </a:rPr>
              <a:t>$ aa-status</a:t>
            </a:r>
            <a:r>
              <a:rPr lang="en-US" sz="1500" dirty="0">
                <a:solidFill>
                  <a:srgbClr val="4A7C59"/>
                </a:solidFill>
                <a:latin typeface="Courier New" pitchFamily="49" charset="0"/>
              </a:rPr>
              <a:t>             </a:t>
            </a:r>
            <a:r>
              <a:rPr lang="ro-RO" sz="1500" dirty="0">
                <a:solidFill>
                  <a:srgbClr val="4A7C59"/>
                </a:solidFill>
                <a:latin typeface="Courier New" pitchFamily="49" charset="0"/>
              </a:rPr>
              <a:t>       </a:t>
            </a:r>
            <a:r>
              <a:rPr lang="en-US" sz="1500" dirty="0">
                <a:solidFill>
                  <a:srgbClr val="4A7C59"/>
                </a:solidFill>
                <a:latin typeface="Courier New" pitchFamily="49" charset="0"/>
              </a:rPr>
              <a:t># </a:t>
            </a:r>
            <a:r>
              <a:rPr lang="en-US" sz="1500" dirty="0" err="1">
                <a:solidFill>
                  <a:srgbClr val="4A7C59"/>
                </a:solidFill>
                <a:latin typeface="Courier New" pitchFamily="49" charset="0"/>
              </a:rPr>
              <a:t>AppArmor</a:t>
            </a:r>
            <a:r>
              <a:rPr lang="en-US" sz="1500" dirty="0">
                <a:solidFill>
                  <a:srgbClr val="4A7C59"/>
                </a:solidFill>
                <a:latin typeface="Courier New" pitchFamily="49" charset="0"/>
              </a:rPr>
              <a:t> </a:t>
            </a:r>
            <a:r>
              <a:rPr lang="ro-RO" sz="1500" dirty="0">
                <a:solidFill>
                  <a:srgbClr val="4A7C59"/>
                </a:solidFill>
                <a:latin typeface="Courier New" pitchFamily="49" charset="0"/>
              </a:rPr>
              <a:t>active </a:t>
            </a:r>
            <a:r>
              <a:rPr lang="ro-RO" sz="1500" dirty="0" err="1">
                <a:solidFill>
                  <a:srgbClr val="4A7C59"/>
                </a:solidFill>
                <a:latin typeface="Courier New" pitchFamily="49" charset="0"/>
              </a:rPr>
              <a:t>profiles</a:t>
            </a:r>
            <a:endParaRPr lang="en-US" sz="1500" dirty="0">
              <a:solidFill>
                <a:srgbClr val="4A7C59"/>
              </a:solidFill>
              <a:latin typeface="Courier New" pitchFamily="49"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60625" y="37672"/>
            <a:ext cx="8229600" cy="838200"/>
          </a:xfrm>
        </p:spPr>
        <p:txBody>
          <a:bodyPr/>
          <a:lstStyle/>
          <a:p>
            <a:r>
              <a:rPr lang="ro-RO" altLang="en-US" sz="3000" b="1" dirty="0">
                <a:solidFill>
                  <a:srgbClr val="7B1C2C"/>
                </a:solidFill>
                <a:latin typeface="Cambria" panose="02040503050406030204" pitchFamily="18" charset="0"/>
              </a:rPr>
              <a:t>EDR, XDR </a:t>
            </a:r>
            <a:r>
              <a:rPr lang="en-US" altLang="en-US" sz="3000" b="1" dirty="0">
                <a:solidFill>
                  <a:srgbClr val="7B1C2C"/>
                </a:solidFill>
                <a:latin typeface="Cambria" panose="02040503050406030204" pitchFamily="18" charset="0"/>
              </a:rPr>
              <a:t>and</a:t>
            </a:r>
            <a:r>
              <a:rPr lang="ro-RO" altLang="en-US" sz="3000" b="1" dirty="0">
                <a:solidFill>
                  <a:srgbClr val="7B1C2C"/>
                </a:solidFill>
                <a:latin typeface="Cambria" panose="02040503050406030204" pitchFamily="18" charset="0"/>
              </a:rPr>
              <a:t> SIEM — </a:t>
            </a:r>
            <a:r>
              <a:rPr lang="en-US" altLang="en-US" sz="3000" b="1" dirty="0">
                <a:solidFill>
                  <a:srgbClr val="7B1C2C"/>
                </a:solidFill>
                <a:latin typeface="Cambria" panose="02040503050406030204" pitchFamily="18" charset="0"/>
              </a:rPr>
              <a:t>modern threat detection</a:t>
            </a:r>
            <a:endParaRPr lang="ro-RO" altLang="en-US" sz="3000" b="1" dirty="0">
              <a:solidFill>
                <a:srgbClr val="7B1C2C"/>
              </a:solidFill>
              <a:latin typeface="Cambria" panose="02040503050406030204" pitchFamily="18" charset="0"/>
            </a:endParaRPr>
          </a:p>
        </p:txBody>
      </p:sp>
      <p:sp>
        <p:nvSpPr>
          <p:cNvPr id="3" name="Content"/>
          <p:cNvSpPr>
            <a:spLocks noGrp="1"/>
          </p:cNvSpPr>
          <p:nvPr>
            <p:ph idx="1"/>
          </p:nvPr>
        </p:nvSpPr>
        <p:spPr>
          <a:xfrm>
            <a:off x="457200" y="1143000"/>
            <a:ext cx="8686800" cy="5562600"/>
          </a:xfrm>
        </p:spPr>
        <p:txBody>
          <a:bodyPr/>
          <a:lstStyle/>
          <a:p>
            <a:pPr marL="0" indent="0">
              <a:buNone/>
            </a:pPr>
            <a:r>
              <a:rPr lang="en-US" altLang="en-US" sz="1800" b="1" dirty="0">
                <a:latin typeface="Cambria" panose="02040503050406030204" pitchFamily="18" charset="0"/>
              </a:rPr>
              <a:t>Classic </a:t>
            </a:r>
            <a:r>
              <a:rPr lang="ro-RO" altLang="en-US" sz="1800" b="1" dirty="0">
                <a:latin typeface="Cambria" panose="02040503050406030204" pitchFamily="18" charset="0"/>
              </a:rPr>
              <a:t>IDS/IPS</a:t>
            </a:r>
            <a:r>
              <a:rPr lang="en-US" altLang="en-US" sz="1800" b="1" dirty="0">
                <a:latin typeface="Cambria" panose="02040503050406030204" pitchFamily="18" charset="0"/>
              </a:rPr>
              <a:t> systems have been replaced by much more advanced solutions </a:t>
            </a:r>
            <a:r>
              <a:rPr lang="ro-RO" altLang="en-US" sz="1800" b="1" dirty="0">
                <a:latin typeface="Cambria" panose="02040503050406030204" pitchFamily="18" charset="0"/>
              </a:rPr>
              <a:t>:</a:t>
            </a:r>
          </a:p>
          <a:p>
            <a:pPr marL="0" indent="0">
              <a:buNone/>
            </a:pPr>
            <a:r>
              <a:rPr lang="ro-RO" altLang="en-US" sz="1800" b="1" dirty="0">
                <a:solidFill>
                  <a:srgbClr val="7B1C2C"/>
                </a:solidFill>
                <a:latin typeface="Cambria" panose="02040503050406030204" pitchFamily="18" charset="0"/>
              </a:rPr>
              <a:t>EDR — Endpoint Detection and Response:</a:t>
            </a:r>
          </a:p>
          <a:p>
            <a:pPr>
              <a:buFont typeface="Arial" panose="020B0604020202020204" pitchFamily="34" charset="0"/>
              <a:buChar char="•"/>
            </a:pPr>
            <a:r>
              <a:rPr lang="en-US" altLang="en-US" sz="1800" dirty="0">
                <a:latin typeface="Cambria" panose="02040503050406030204" pitchFamily="18" charset="0"/>
              </a:rPr>
              <a:t>Continuous behavioral monitoring of endpoints (not just signatures)</a:t>
            </a:r>
            <a:endParaRPr lang="ro-RO" altLang="en-US" sz="1800" dirty="0">
              <a:latin typeface="Cambria" panose="02040503050406030204" pitchFamily="18" charset="0"/>
            </a:endParaRPr>
          </a:p>
          <a:p>
            <a:pPr>
              <a:buFont typeface="Arial" panose="020B0604020202020204" pitchFamily="34" charset="0"/>
              <a:buChar char="•"/>
            </a:pPr>
            <a:r>
              <a:rPr lang="en-US" altLang="en-US" sz="1800" dirty="0">
                <a:latin typeface="Cambria" panose="02040503050406030204" pitchFamily="18" charset="0"/>
              </a:rPr>
              <a:t>Detects zero-day attacks and abnormal behavior</a:t>
            </a:r>
            <a:endParaRPr lang="ro-RO" altLang="en-US" sz="1800" dirty="0">
              <a:latin typeface="Cambria" panose="02040503050406030204" pitchFamily="18" charset="0"/>
            </a:endParaRPr>
          </a:p>
          <a:p>
            <a:pPr>
              <a:buFont typeface="Arial" panose="020B0604020202020204" pitchFamily="34" charset="0"/>
              <a:buChar char="•"/>
            </a:pPr>
            <a:r>
              <a:rPr lang="en-US" altLang="en-US" sz="1800" dirty="0">
                <a:latin typeface="Cambria" panose="02040503050406030204" pitchFamily="18" charset="0"/>
              </a:rPr>
              <a:t>Examples: CrowdStrike Falcon, Microsoft Defender for Endpoint, </a:t>
            </a:r>
            <a:r>
              <a:rPr lang="en-US" altLang="en-US" sz="1800" dirty="0" err="1">
                <a:latin typeface="Cambria" panose="02040503050406030204" pitchFamily="18" charset="0"/>
              </a:rPr>
              <a:t>SentinelOne</a:t>
            </a:r>
            <a:endParaRPr lang="ro-RO" altLang="en-US" sz="1800" dirty="0">
              <a:latin typeface="Cambria" panose="02040503050406030204" pitchFamily="18" charset="0"/>
            </a:endParaRPr>
          </a:p>
          <a:p>
            <a:pPr marL="0" indent="0">
              <a:buNone/>
            </a:pPr>
            <a:r>
              <a:rPr lang="ro-RO" altLang="en-US" sz="1800" b="1" dirty="0">
                <a:solidFill>
                  <a:srgbClr val="7B1C2C"/>
                </a:solidFill>
                <a:latin typeface="Cambria" panose="02040503050406030204" pitchFamily="18" charset="0"/>
              </a:rPr>
              <a:t>XDR — Extended Detection and Response:</a:t>
            </a:r>
          </a:p>
          <a:p>
            <a:pPr>
              <a:buFont typeface="Arial" panose="020B0604020202020204" pitchFamily="34" charset="0"/>
              <a:buChar char="•"/>
            </a:pPr>
            <a:r>
              <a:rPr lang="en-US" altLang="en-US" sz="1800" dirty="0">
                <a:latin typeface="Cambria" panose="02040503050406030204" pitchFamily="18" charset="0"/>
              </a:rPr>
              <a:t>Correlate data from email + endpoint + network + cloud simultaneously</a:t>
            </a:r>
            <a:endParaRPr lang="ro-RO" altLang="en-US" sz="1800" dirty="0">
              <a:latin typeface="Cambria" panose="02040503050406030204" pitchFamily="18" charset="0"/>
            </a:endParaRPr>
          </a:p>
          <a:p>
            <a:pPr marL="342900" indent="-342900">
              <a:buFont typeface="Arial" panose="020B0604020202020204" pitchFamily="34" charset="0"/>
              <a:buChar char="•"/>
            </a:pPr>
            <a:r>
              <a:rPr lang="ro-RO" altLang="en-US" sz="1800" dirty="0">
                <a:latin typeface="Cambria" panose="02040503050406030204" pitchFamily="18" charset="0"/>
              </a:rPr>
              <a:t>Reduce Mean Time to Detect (MTTD) </a:t>
            </a:r>
            <a:r>
              <a:rPr lang="en-US" altLang="en-US" sz="1800" dirty="0">
                <a:latin typeface="Cambria" panose="02040503050406030204" pitchFamily="18" charset="0"/>
              </a:rPr>
              <a:t>from days to hours or minutes</a:t>
            </a:r>
            <a:endParaRPr lang="ro-RO" altLang="en-US" sz="1800" dirty="0">
              <a:latin typeface="Cambria" panose="02040503050406030204" pitchFamily="18" charset="0"/>
            </a:endParaRPr>
          </a:p>
          <a:p>
            <a:pPr marL="0" indent="0">
              <a:buNone/>
            </a:pPr>
            <a:r>
              <a:rPr lang="ro-RO" altLang="en-US" sz="1800" b="1" dirty="0">
                <a:solidFill>
                  <a:srgbClr val="7B1C2C"/>
                </a:solidFill>
                <a:latin typeface="Cambria" panose="02040503050406030204" pitchFamily="18" charset="0"/>
              </a:rPr>
              <a:t>SIEM — Security Information and Event Management:</a:t>
            </a:r>
          </a:p>
          <a:p>
            <a:pPr>
              <a:buFont typeface="Arial" panose="020B0604020202020204" pitchFamily="34" charset="0"/>
              <a:buChar char="•"/>
            </a:pPr>
            <a:r>
              <a:rPr lang="en-US" altLang="en-US" sz="1800" dirty="0">
                <a:latin typeface="Cambria" panose="02040503050406030204" pitchFamily="18" charset="0"/>
              </a:rPr>
              <a:t>Aggregation of logs from across the infrastructure → correlation → alert</a:t>
            </a:r>
            <a:endParaRPr lang="ro-RO" altLang="en-US" sz="1800" dirty="0">
              <a:latin typeface="Cambria" panose="02040503050406030204" pitchFamily="18" charset="0"/>
            </a:endParaRPr>
          </a:p>
          <a:p>
            <a:pPr marL="342900" indent="-342900">
              <a:buFont typeface="Arial" panose="020B0604020202020204" pitchFamily="34" charset="0"/>
              <a:buChar char="•"/>
            </a:pPr>
            <a:r>
              <a:rPr lang="ro-RO" altLang="en-US" sz="1800" dirty="0">
                <a:latin typeface="Cambria" panose="02040503050406030204" pitchFamily="18" charset="0"/>
              </a:rPr>
              <a:t>E</a:t>
            </a:r>
            <a:r>
              <a:rPr lang="en-US" altLang="en-US" sz="1800" dirty="0" err="1">
                <a:latin typeface="Cambria" panose="02040503050406030204" pitchFamily="18" charset="0"/>
              </a:rPr>
              <a:t>xamples</a:t>
            </a:r>
            <a:r>
              <a:rPr lang="ro-RO" altLang="en-US" sz="1800" dirty="0">
                <a:latin typeface="Cambria" panose="02040503050406030204" pitchFamily="18" charset="0"/>
              </a:rPr>
              <a:t>: Splunk, Microsoft Sentinel, Elastic SIEM (open source)</a:t>
            </a:r>
          </a:p>
          <a:p>
            <a:pPr marL="0" indent="0">
              <a:buNone/>
            </a:pPr>
            <a:endParaRPr lang="en-US" altLang="en-US" sz="1800" b="1" dirty="0">
              <a:solidFill>
                <a:srgbClr val="7B1C2C"/>
              </a:solidFill>
              <a:latin typeface="Cambria" panose="02040503050406030204" pitchFamily="18" charset="0"/>
            </a:endParaRPr>
          </a:p>
          <a:p>
            <a:pPr marL="0" indent="0">
              <a:buNone/>
            </a:pPr>
            <a:r>
              <a:rPr lang="ro-RO" altLang="en-US" sz="1800" b="1" dirty="0">
                <a:solidFill>
                  <a:srgbClr val="7B1C2C"/>
                </a:solidFill>
                <a:latin typeface="Cambria" panose="02040503050406030204" pitchFamily="18" charset="0"/>
              </a:rPr>
              <a:t>Open </a:t>
            </a:r>
            <a:r>
              <a:rPr lang="ro-RO" altLang="en-US" sz="1800" b="1" dirty="0" err="1">
                <a:solidFill>
                  <a:srgbClr val="7B1C2C"/>
                </a:solidFill>
                <a:latin typeface="Cambria" panose="02040503050406030204" pitchFamily="18" charset="0"/>
              </a:rPr>
              <a:t>source</a:t>
            </a:r>
            <a:r>
              <a:rPr lang="ro-RO" altLang="en-US" sz="1800" b="1" dirty="0">
                <a:solidFill>
                  <a:srgbClr val="7B1C2C"/>
                </a:solidFill>
                <a:latin typeface="Cambria" panose="02040503050406030204" pitchFamily="18" charset="0"/>
              </a:rPr>
              <a:t> alternative on Linux:</a:t>
            </a:r>
          </a:p>
          <a:p>
            <a:pPr marL="342900" indent="0">
              <a:buNone/>
            </a:pPr>
            <a:r>
              <a:rPr lang="en-US" sz="1500" dirty="0">
                <a:solidFill>
                  <a:srgbClr val="7B2C2C"/>
                </a:solidFill>
                <a:latin typeface="Courier New" pitchFamily="49" charset="0"/>
              </a:rPr>
              <a:t>$ sudo apt install wazuh-agent</a:t>
            </a:r>
            <a:r>
              <a:rPr lang="en-US" sz="1500" dirty="0">
                <a:solidFill>
                  <a:srgbClr val="4A7C59"/>
                </a:solidFill>
                <a:latin typeface="Courier New" pitchFamily="49" charset="0"/>
              </a:rPr>
              <a:t>  # SIEM/EDR open source</a:t>
            </a:r>
          </a:p>
          <a:p>
            <a:pPr marL="342900" indent="0">
              <a:buNone/>
            </a:pPr>
            <a:r>
              <a:rPr lang="en-US" sz="1500" dirty="0">
                <a:solidFill>
                  <a:srgbClr val="7B2C2C"/>
                </a:solidFill>
                <a:latin typeface="Courier New" pitchFamily="49" charset="0"/>
              </a:rPr>
              <a:t>$ sudo journalctl -f | grep -i 'failed\|error\|denied'</a:t>
            </a:r>
          </a:p>
          <a:p>
            <a:pPr marL="342900" indent="0">
              <a:buNone/>
            </a:pPr>
            <a:r>
              <a:rPr lang="en-US" sz="1500" dirty="0">
                <a:solidFill>
                  <a:srgbClr val="7B2C2C"/>
                </a:solidFill>
                <a:latin typeface="Courier New" pitchFamily="49" charset="0"/>
              </a:rPr>
              <a:t>$ sudo last | head -20</a:t>
            </a:r>
            <a:r>
              <a:rPr lang="en-US" sz="1500" dirty="0">
                <a:solidFill>
                  <a:srgbClr val="4A7C59"/>
                </a:solidFill>
                <a:latin typeface="Courier New" pitchFamily="49" charset="0"/>
              </a:rPr>
              <a:t>          # </a:t>
            </a:r>
            <a:r>
              <a:rPr lang="ro-RO" sz="1500" dirty="0" err="1">
                <a:solidFill>
                  <a:srgbClr val="4A7C59"/>
                </a:solidFill>
                <a:latin typeface="Courier New" pitchFamily="49" charset="0"/>
              </a:rPr>
              <a:t>last</a:t>
            </a:r>
            <a:r>
              <a:rPr lang="ro-RO" sz="1500" dirty="0">
                <a:solidFill>
                  <a:srgbClr val="4A7C59"/>
                </a:solidFill>
                <a:latin typeface="Courier New" pitchFamily="49" charset="0"/>
              </a:rPr>
              <a:t> </a:t>
            </a:r>
            <a:r>
              <a:rPr lang="ro-RO" sz="1500" dirty="0" err="1">
                <a:solidFill>
                  <a:srgbClr val="4A7C59"/>
                </a:solidFill>
                <a:latin typeface="Courier New" pitchFamily="49" charset="0"/>
              </a:rPr>
              <a:t>authentications</a:t>
            </a:r>
            <a:endParaRPr lang="en-US" sz="1500" dirty="0">
              <a:solidFill>
                <a:srgbClr val="4A7C59"/>
              </a:solidFill>
              <a:latin typeface="Courier New" pitchFamily="49" charset="0"/>
            </a:endParaRPr>
          </a:p>
          <a:p>
            <a:pPr marL="342900" indent="0">
              <a:buNone/>
            </a:pPr>
            <a:r>
              <a:rPr lang="en-US" sz="1500" dirty="0">
                <a:solidFill>
                  <a:srgbClr val="7B2C2C"/>
                </a:solidFill>
                <a:latin typeface="Courier New" pitchFamily="49" charset="0"/>
              </a:rPr>
              <a:t>$ sudo faillock --user student</a:t>
            </a:r>
            <a:r>
              <a:rPr lang="en-US" sz="1500" dirty="0">
                <a:solidFill>
                  <a:srgbClr val="4A7C59"/>
                </a:solidFill>
                <a:latin typeface="Courier New" pitchFamily="49" charset="0"/>
              </a:rPr>
              <a:t>  # login</a:t>
            </a:r>
            <a:r>
              <a:rPr lang="ro-RO" sz="1500" dirty="0">
                <a:solidFill>
                  <a:srgbClr val="4A7C59"/>
                </a:solidFill>
                <a:latin typeface="Courier New" pitchFamily="49" charset="0"/>
              </a:rPr>
              <a:t> </a:t>
            </a:r>
            <a:r>
              <a:rPr lang="ro-RO" sz="1500" dirty="0" err="1">
                <a:solidFill>
                  <a:srgbClr val="4A7C59"/>
                </a:solidFill>
                <a:latin typeface="Courier New" pitchFamily="49" charset="0"/>
              </a:rPr>
              <a:t>failures</a:t>
            </a:r>
            <a:endParaRPr lang="en-US" sz="1500" dirty="0">
              <a:solidFill>
                <a:srgbClr val="4A7C59"/>
              </a:solidFill>
              <a:latin typeface="Courier New" pitchFamily="49"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0"/>
            <a:ext cx="8229600" cy="838200"/>
          </a:xfrm>
        </p:spPr>
        <p:txBody>
          <a:bodyPr/>
          <a:lstStyle/>
          <a:p>
            <a:r>
              <a:rPr lang="ro-RO" altLang="en-US" sz="2800" b="1" dirty="0">
                <a:solidFill>
                  <a:srgbClr val="7B1C2C"/>
                </a:solidFill>
                <a:latin typeface="Cambria" panose="02040503050406030204" pitchFamily="18" charset="0"/>
              </a:rPr>
              <a:t>nftables — </a:t>
            </a:r>
            <a:r>
              <a:rPr lang="en-US" altLang="en-US" sz="2800" b="1" dirty="0">
                <a:solidFill>
                  <a:srgbClr val="7B1C2C"/>
                </a:solidFill>
                <a:latin typeface="Cambria" panose="02040503050406030204" pitchFamily="18" charset="0"/>
              </a:rPr>
              <a:t>Modern </a:t>
            </a:r>
            <a:r>
              <a:rPr lang="ro-RO" altLang="en-US" sz="2800" b="1" dirty="0">
                <a:solidFill>
                  <a:srgbClr val="7B1C2C"/>
                </a:solidFill>
                <a:latin typeface="Cambria" panose="02040503050406030204" pitchFamily="18" charset="0"/>
              </a:rPr>
              <a:t>Linux </a:t>
            </a:r>
            <a:r>
              <a:rPr lang="en-US" altLang="en-US" sz="2800" b="1" dirty="0">
                <a:solidFill>
                  <a:srgbClr val="7B1C2C"/>
                </a:solidFill>
                <a:latin typeface="Cambria" panose="02040503050406030204" pitchFamily="18" charset="0"/>
              </a:rPr>
              <a:t>firewall</a:t>
            </a:r>
            <a:br>
              <a:rPr lang="ro-RO" altLang="en-US" sz="2800" b="1" dirty="0">
                <a:solidFill>
                  <a:srgbClr val="7B1C2C"/>
                </a:solidFill>
                <a:latin typeface="Cambria" panose="02040503050406030204" pitchFamily="18" charset="0"/>
              </a:rPr>
            </a:br>
            <a:r>
              <a:rPr lang="ro-RO" altLang="en-US" sz="2800" b="1" dirty="0">
                <a:solidFill>
                  <a:srgbClr val="7B1C2C"/>
                </a:solidFill>
                <a:latin typeface="Cambria" panose="02040503050406030204" pitchFamily="18" charset="0"/>
              </a:rPr>
              <a:t>(</a:t>
            </a:r>
            <a:r>
              <a:rPr lang="en-US" altLang="en-US" sz="2800" b="1" dirty="0">
                <a:solidFill>
                  <a:srgbClr val="7B1C2C"/>
                </a:solidFill>
                <a:latin typeface="Cambria" panose="02040503050406030204" pitchFamily="18" charset="0"/>
              </a:rPr>
              <a:t>replacement for </a:t>
            </a:r>
            <a:r>
              <a:rPr lang="ro-RO" altLang="en-US" sz="2800" b="1" dirty="0" err="1">
                <a:solidFill>
                  <a:srgbClr val="7B1C2C"/>
                </a:solidFill>
                <a:latin typeface="Cambria" panose="02040503050406030204" pitchFamily="18" charset="0"/>
              </a:rPr>
              <a:t>IPtables</a:t>
            </a:r>
            <a:r>
              <a:rPr lang="ro-RO" altLang="en-US" sz="2800" b="1" dirty="0">
                <a:solidFill>
                  <a:srgbClr val="7B1C2C"/>
                </a:solidFill>
                <a:latin typeface="Cambria" panose="02040503050406030204" pitchFamily="18" charset="0"/>
              </a:rPr>
              <a:t>)</a:t>
            </a:r>
          </a:p>
        </p:txBody>
      </p:sp>
      <p:sp>
        <p:nvSpPr>
          <p:cNvPr id="3" name="Content"/>
          <p:cNvSpPr>
            <a:spLocks noGrp="1"/>
          </p:cNvSpPr>
          <p:nvPr>
            <p:ph idx="1"/>
          </p:nvPr>
        </p:nvSpPr>
        <p:spPr>
          <a:xfrm>
            <a:off x="457200" y="838200"/>
            <a:ext cx="8686800" cy="5715000"/>
          </a:xfrm>
        </p:spPr>
        <p:txBody>
          <a:bodyPr/>
          <a:lstStyle/>
          <a:p>
            <a:pPr marL="0" indent="0">
              <a:buNone/>
            </a:pPr>
            <a:r>
              <a:rPr lang="en-US" altLang="en-US" sz="1800" dirty="0" err="1">
                <a:latin typeface="Cambria" panose="02040503050406030204" pitchFamily="18" charset="0"/>
              </a:rPr>
              <a:t>IPtables</a:t>
            </a:r>
            <a:r>
              <a:rPr lang="en-US" altLang="en-US" sz="1800" dirty="0">
                <a:latin typeface="Cambria" panose="02040503050406030204" pitchFamily="18" charset="0"/>
              </a:rPr>
              <a:t> is deprecated and replaced by </a:t>
            </a:r>
            <a:r>
              <a:rPr lang="en-US" altLang="en-US" sz="1800" dirty="0" err="1">
                <a:latin typeface="Cambria" panose="02040503050406030204" pitchFamily="18" charset="0"/>
              </a:rPr>
              <a:t>nftables</a:t>
            </a:r>
            <a:r>
              <a:rPr lang="en-US" altLang="en-US" sz="1800" dirty="0">
                <a:latin typeface="Cambria" panose="02040503050406030204" pitchFamily="18" charset="0"/>
              </a:rPr>
              <a:t> since Linux kernel 3.13 (2014), default in Debian 10+, RHEL 8+</a:t>
            </a:r>
            <a:r>
              <a:rPr lang="ro-RO" altLang="en-US" sz="1800" dirty="0">
                <a:latin typeface="Cambria" panose="02040503050406030204" pitchFamily="18" charset="0"/>
              </a:rPr>
              <a:t>:</a:t>
            </a:r>
          </a:p>
          <a:p>
            <a:pPr marL="0" indent="0">
              <a:buNone/>
            </a:pPr>
            <a:r>
              <a:rPr lang="ro-RO" altLang="en-US" sz="1800" b="1" dirty="0" err="1">
                <a:solidFill>
                  <a:srgbClr val="7B1C2C"/>
                </a:solidFill>
                <a:latin typeface="Cambria" panose="02040503050406030204" pitchFamily="18" charset="0"/>
              </a:rPr>
              <a:t>nftables</a:t>
            </a:r>
            <a:r>
              <a:rPr lang="ro-RO" altLang="en-US" sz="1800" b="1" dirty="0">
                <a:solidFill>
                  <a:srgbClr val="7B1C2C"/>
                </a:solidFill>
                <a:latin typeface="Cambria" panose="02040503050406030204" pitchFamily="18" charset="0"/>
              </a:rPr>
              <a:t> </a:t>
            </a:r>
            <a:r>
              <a:rPr lang="en-US" altLang="en-US" sz="1800" b="1" dirty="0">
                <a:solidFill>
                  <a:srgbClr val="7B1C2C"/>
                </a:solidFill>
                <a:latin typeface="Cambria" panose="02040503050406030204" pitchFamily="18" charset="0"/>
              </a:rPr>
              <a:t>advantages compared with </a:t>
            </a:r>
            <a:r>
              <a:rPr lang="ro-RO" altLang="en-US" sz="1800" b="1" dirty="0" err="1">
                <a:solidFill>
                  <a:srgbClr val="7B1C2C"/>
                </a:solidFill>
                <a:latin typeface="Cambria" panose="02040503050406030204" pitchFamily="18" charset="0"/>
              </a:rPr>
              <a:t>IPtables</a:t>
            </a:r>
            <a:r>
              <a:rPr lang="ro-RO" altLang="en-US" sz="1800" b="1" dirty="0">
                <a:solidFill>
                  <a:srgbClr val="7B1C2C"/>
                </a:solidFill>
                <a:latin typeface="Cambria" panose="02040503050406030204" pitchFamily="18" charset="0"/>
              </a:rPr>
              <a:t>:</a:t>
            </a:r>
          </a:p>
          <a:p>
            <a:pPr>
              <a:buFont typeface="Arial" panose="020B0604020202020204" pitchFamily="34" charset="0"/>
              <a:buChar char="•"/>
            </a:pPr>
            <a:r>
              <a:rPr lang="fr-FR" altLang="en-US" sz="1800" b="1" dirty="0" err="1">
                <a:latin typeface="Cambria" panose="02040503050406030204" pitchFamily="18" charset="0"/>
              </a:rPr>
              <a:t>Unified</a:t>
            </a:r>
            <a:r>
              <a:rPr lang="fr-FR" altLang="en-US" sz="1800" b="1" dirty="0">
                <a:latin typeface="Cambria" panose="02040503050406030204" pitchFamily="18" charset="0"/>
              </a:rPr>
              <a:t> </a:t>
            </a:r>
            <a:r>
              <a:rPr lang="fr-FR" altLang="en-US" sz="1800" b="1" dirty="0" err="1">
                <a:latin typeface="Cambria" panose="02040503050406030204" pitchFamily="18" charset="0"/>
              </a:rPr>
              <a:t>syntax</a:t>
            </a:r>
            <a:r>
              <a:rPr lang="fr-FR" altLang="en-US" sz="1800" b="1" dirty="0">
                <a:latin typeface="Cambria" panose="02040503050406030204" pitchFamily="18" charset="0"/>
              </a:rPr>
              <a:t> </a:t>
            </a:r>
            <a:r>
              <a:rPr lang="fr-FR" altLang="en-US" sz="1800" dirty="0">
                <a:latin typeface="Cambria" panose="02040503050406030204" pitchFamily="18" charset="0"/>
              </a:rPr>
              <a:t>(replaces </a:t>
            </a:r>
            <a:r>
              <a:rPr lang="fr-FR" altLang="en-US" sz="1800" dirty="0" err="1">
                <a:latin typeface="Cambria" panose="02040503050406030204" pitchFamily="18" charset="0"/>
              </a:rPr>
              <a:t>iptables</a:t>
            </a:r>
            <a:r>
              <a:rPr lang="fr-FR" altLang="en-US" sz="1800" dirty="0">
                <a:latin typeface="Cambria" panose="02040503050406030204" pitchFamily="18" charset="0"/>
              </a:rPr>
              <a:t>, ip6tables, </a:t>
            </a:r>
            <a:r>
              <a:rPr lang="fr-FR" altLang="en-US" sz="1800" dirty="0" err="1">
                <a:latin typeface="Cambria" panose="02040503050406030204" pitchFamily="18" charset="0"/>
              </a:rPr>
              <a:t>arptables</a:t>
            </a:r>
            <a:r>
              <a:rPr lang="fr-FR" altLang="en-US" sz="1800" dirty="0">
                <a:latin typeface="Cambria" panose="02040503050406030204" pitchFamily="18" charset="0"/>
              </a:rPr>
              <a:t>, </a:t>
            </a:r>
            <a:r>
              <a:rPr lang="fr-FR" altLang="en-US" sz="1800" dirty="0" err="1">
                <a:latin typeface="Cambria" panose="02040503050406030204" pitchFamily="18" charset="0"/>
              </a:rPr>
              <a:t>ebtables</a:t>
            </a:r>
            <a:r>
              <a:rPr lang="fr-FR" altLang="en-US" sz="1800" dirty="0">
                <a:latin typeface="Cambria" panose="02040503050406030204" pitchFamily="18" charset="0"/>
              </a:rPr>
              <a:t>)</a:t>
            </a:r>
            <a:endParaRPr lang="ro-RO" altLang="en-US" sz="1800" dirty="0">
              <a:latin typeface="Cambria" panose="02040503050406030204" pitchFamily="18" charset="0"/>
            </a:endParaRPr>
          </a:p>
          <a:p>
            <a:pPr marL="342900" indent="-342900">
              <a:buFont typeface="Arial" panose="020B0604020202020204" pitchFamily="34" charset="0"/>
              <a:buChar char="•"/>
            </a:pPr>
            <a:r>
              <a:rPr lang="en-US" altLang="en-US" sz="1800" b="1" dirty="0">
                <a:latin typeface="Cambria" panose="02040503050406030204" pitchFamily="18" charset="0"/>
              </a:rPr>
              <a:t>Better performance </a:t>
            </a:r>
            <a:r>
              <a:rPr lang="en-US" altLang="en-US" sz="1800" dirty="0">
                <a:latin typeface="Cambria" panose="02040503050406030204" pitchFamily="18" charset="0"/>
              </a:rPr>
              <a:t>by</a:t>
            </a:r>
            <a:r>
              <a:rPr lang="ro-RO" altLang="en-US" sz="1800" dirty="0">
                <a:latin typeface="Cambria" panose="02040503050406030204" pitchFamily="18" charset="0"/>
              </a:rPr>
              <a:t> </a:t>
            </a:r>
            <a:r>
              <a:rPr lang="ro-RO" altLang="en-US" sz="1800" dirty="0" err="1">
                <a:latin typeface="Cambria" panose="02040503050406030204" pitchFamily="18" charset="0"/>
              </a:rPr>
              <a:t>batch</a:t>
            </a:r>
            <a:r>
              <a:rPr lang="ro-RO" altLang="en-US" sz="1800" dirty="0">
                <a:latin typeface="Cambria" panose="02040503050406030204" pitchFamily="18" charset="0"/>
              </a:rPr>
              <a:t> </a:t>
            </a:r>
            <a:r>
              <a:rPr lang="en-US" altLang="en-US" sz="1800" dirty="0">
                <a:latin typeface="Cambria" panose="02040503050406030204" pitchFamily="18" charset="0"/>
              </a:rPr>
              <a:t>evaluation and </a:t>
            </a:r>
            <a:r>
              <a:rPr lang="ro-RO" altLang="en-US" sz="1800" dirty="0">
                <a:latin typeface="Cambria" panose="02040503050406030204" pitchFamily="18" charset="0"/>
              </a:rPr>
              <a:t>JIT compilation</a:t>
            </a:r>
          </a:p>
          <a:p>
            <a:pPr>
              <a:buFont typeface="Arial" panose="020B0604020202020204" pitchFamily="34" charset="0"/>
              <a:buChar char="•"/>
            </a:pPr>
            <a:r>
              <a:rPr lang="en-US" altLang="en-US" sz="1800" b="1" dirty="0">
                <a:latin typeface="Cambria" panose="02040503050406030204" pitchFamily="18" charset="0"/>
              </a:rPr>
              <a:t>Native sets and maps </a:t>
            </a:r>
            <a:r>
              <a:rPr lang="en-US" altLang="en-US" sz="1800" dirty="0">
                <a:latin typeface="Cambria" panose="02040503050406030204" pitchFamily="18" charset="0"/>
              </a:rPr>
              <a:t>for complex rules without external scripts</a:t>
            </a:r>
            <a:endParaRPr lang="ro-RO" altLang="en-US" sz="1800" dirty="0">
              <a:latin typeface="Cambria" panose="02040503050406030204" pitchFamily="18" charset="0"/>
            </a:endParaRPr>
          </a:p>
          <a:p>
            <a:pPr marL="0" indent="0">
              <a:buNone/>
            </a:pPr>
            <a:r>
              <a:rPr lang="en-US" altLang="en-US" sz="1800" b="1" dirty="0">
                <a:solidFill>
                  <a:srgbClr val="7B1C2C"/>
                </a:solidFill>
                <a:latin typeface="Cambria" panose="02040503050406030204" pitchFamily="18" charset="0"/>
              </a:rPr>
              <a:t>Examples of </a:t>
            </a:r>
            <a:r>
              <a:rPr lang="ro-RO" altLang="en-US" sz="1800" b="1" dirty="0" err="1">
                <a:solidFill>
                  <a:srgbClr val="7B1C2C"/>
                </a:solidFill>
                <a:latin typeface="Cambria" panose="02040503050406030204" pitchFamily="18" charset="0"/>
              </a:rPr>
              <a:t>nftables</a:t>
            </a:r>
            <a:r>
              <a:rPr lang="en-US" altLang="en-US" sz="1800" b="1" dirty="0">
                <a:solidFill>
                  <a:srgbClr val="7B1C2C"/>
                </a:solidFill>
                <a:latin typeface="Cambria" panose="02040503050406030204" pitchFamily="18" charset="0"/>
              </a:rPr>
              <a:t> commands</a:t>
            </a:r>
            <a:r>
              <a:rPr lang="ro-RO" altLang="en-US" sz="1800" b="1" dirty="0">
                <a:solidFill>
                  <a:srgbClr val="7B1C2C"/>
                </a:solidFill>
                <a:latin typeface="Cambria" panose="02040503050406030204" pitchFamily="18" charset="0"/>
              </a:rPr>
              <a:t>:</a:t>
            </a:r>
          </a:p>
          <a:p>
            <a:pPr marL="342900" indent="0">
              <a:buNone/>
            </a:pPr>
            <a:r>
              <a:rPr lang="en-US" sz="1500" dirty="0">
                <a:solidFill>
                  <a:srgbClr val="7B2C2C"/>
                </a:solidFill>
                <a:latin typeface="Courier New" pitchFamily="49" charset="0"/>
              </a:rPr>
              <a:t>$ nft list ruleset</a:t>
            </a:r>
            <a:r>
              <a:rPr lang="en-US" sz="1500" dirty="0">
                <a:solidFill>
                  <a:srgbClr val="4A7C59"/>
                </a:solidFill>
                <a:latin typeface="Courier New" pitchFamily="49" charset="0"/>
              </a:rPr>
              <a:t>               # all rules</a:t>
            </a:r>
          </a:p>
          <a:p>
            <a:pPr marL="342900" indent="0">
              <a:buNone/>
            </a:pPr>
            <a:r>
              <a:rPr lang="en-US" sz="1500" dirty="0">
                <a:solidFill>
                  <a:srgbClr val="7B2C2C"/>
                </a:solidFill>
                <a:latin typeface="Courier New" pitchFamily="49" charset="0"/>
              </a:rPr>
              <a:t>$ nft add table inet filter</a:t>
            </a:r>
          </a:p>
          <a:p>
            <a:pPr marL="342900" indent="0">
              <a:buNone/>
            </a:pPr>
            <a:r>
              <a:rPr lang="en-US" sz="1500" dirty="0">
                <a:solidFill>
                  <a:srgbClr val="7B2C2C"/>
                </a:solidFill>
                <a:latin typeface="Courier New" pitchFamily="49" charset="0"/>
              </a:rPr>
              <a:t>$ nft add chain inet filter input { type filter hook input priority 0 \; }</a:t>
            </a:r>
          </a:p>
          <a:p>
            <a:pPr marL="342900" indent="0">
              <a:buNone/>
            </a:pPr>
            <a:r>
              <a:rPr lang="en-US" sz="1500" dirty="0">
                <a:solidFill>
                  <a:srgbClr val="7B2C2C"/>
                </a:solidFill>
                <a:latin typeface="Courier New" pitchFamily="49" charset="0"/>
              </a:rPr>
              <a:t>$ nft add rule inet filter input tcp dport 22 accept</a:t>
            </a:r>
            <a:r>
              <a:rPr lang="en-US" sz="1500" dirty="0">
                <a:solidFill>
                  <a:srgbClr val="4A7C59"/>
                </a:solidFill>
                <a:latin typeface="Courier New" pitchFamily="49" charset="0"/>
              </a:rPr>
              <a:t> # permits SSH</a:t>
            </a:r>
          </a:p>
          <a:p>
            <a:pPr marL="342900" indent="0">
              <a:buNone/>
            </a:pPr>
            <a:r>
              <a:rPr lang="en-US" sz="1500" dirty="0">
                <a:solidFill>
                  <a:srgbClr val="7B2C2C"/>
                </a:solidFill>
                <a:latin typeface="Courier New" pitchFamily="49" charset="0"/>
              </a:rPr>
              <a:t>$ nft add rule inet filter input drop</a:t>
            </a:r>
            <a:r>
              <a:rPr lang="en-US" sz="1500" dirty="0">
                <a:solidFill>
                  <a:srgbClr val="4A7C59"/>
                </a:solidFill>
                <a:latin typeface="Courier New" pitchFamily="49" charset="0"/>
              </a:rPr>
              <a:t>             # blocking the rest</a:t>
            </a:r>
          </a:p>
          <a:p>
            <a:pPr marL="342900" indent="0">
              <a:buNone/>
            </a:pPr>
            <a:r>
              <a:rPr lang="en-US" sz="1500" dirty="0">
                <a:solidFill>
                  <a:srgbClr val="7B2C2C"/>
                </a:solidFill>
                <a:latin typeface="Courier New" pitchFamily="49" charset="0"/>
              </a:rPr>
              <a:t>$ nft list ruleset &gt; /etc/nftables.conf</a:t>
            </a:r>
            <a:r>
              <a:rPr lang="en-US" sz="1500" dirty="0">
                <a:solidFill>
                  <a:srgbClr val="4A7C59"/>
                </a:solidFill>
                <a:latin typeface="Courier New" pitchFamily="49" charset="0"/>
              </a:rPr>
              <a:t>           # save the rules</a:t>
            </a:r>
          </a:p>
          <a:p>
            <a:pPr marL="0" indent="0">
              <a:buNone/>
            </a:pPr>
            <a:r>
              <a:rPr lang="ro-RO" altLang="en-US" sz="1800" b="1" dirty="0">
                <a:solidFill>
                  <a:srgbClr val="7B1C2C"/>
                </a:solidFill>
                <a:latin typeface="Cambria" panose="02040503050406030204" pitchFamily="18" charset="0"/>
              </a:rPr>
              <a:t>Windows 11 Firewall:</a:t>
            </a:r>
          </a:p>
          <a:p>
            <a:pPr marL="342900" indent="0">
              <a:buNone/>
            </a:pPr>
            <a:r>
              <a:rPr lang="en-US" sz="1500" dirty="0">
                <a:solidFill>
                  <a:srgbClr val="7B2C2C"/>
                </a:solidFill>
                <a:latin typeface="Courier New" pitchFamily="49" charset="0"/>
              </a:rPr>
              <a:t>PS&gt; Get-NetFirewallRule | Where-Object Enabled -eq True | Select DisplayName</a:t>
            </a:r>
          </a:p>
          <a:p>
            <a:pPr marL="342900" indent="0">
              <a:buNone/>
            </a:pPr>
            <a:r>
              <a:rPr lang="en-US" sz="1500" dirty="0">
                <a:solidFill>
                  <a:srgbClr val="7B2C2C"/>
                </a:solidFill>
                <a:latin typeface="Courier New" pitchFamily="49" charset="0"/>
              </a:rPr>
              <a:t>PS&gt; New-NetFirewallRule -DisplayName 'Block Telnet' -Protocol TCP -LocalPort 23 -Action Block</a:t>
            </a:r>
          </a:p>
          <a:p>
            <a:pPr marL="342900" indent="0">
              <a:buNone/>
            </a:pPr>
            <a:r>
              <a:rPr lang="en-US" sz="1500" dirty="0">
                <a:solidFill>
                  <a:srgbClr val="7B2C2C"/>
                </a:solidFill>
                <a:latin typeface="Courier New" pitchFamily="49" charset="0"/>
              </a:rPr>
              <a:t>PS&gt; Set-NetFirewallProfile -Profile Domain,Public,Private -DefaultInboundAction Block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0"/>
            <a:ext cx="8229600" cy="838200"/>
          </a:xfrm>
        </p:spPr>
        <p:txBody>
          <a:bodyPr/>
          <a:lstStyle/>
          <a:p>
            <a:r>
              <a:rPr lang="ro-RO" altLang="en-US" sz="3000" b="1" dirty="0">
                <a:solidFill>
                  <a:srgbClr val="7B1C2C"/>
                </a:solidFill>
                <a:latin typeface="Cambria" panose="02040503050406030204" pitchFamily="18" charset="0"/>
              </a:rPr>
              <a:t>O</a:t>
            </a:r>
            <a:r>
              <a:rPr lang="en-US" altLang="en-US" sz="3000" b="1" dirty="0">
                <a:solidFill>
                  <a:srgbClr val="7B1C2C"/>
                </a:solidFill>
                <a:latin typeface="Cambria" panose="02040503050406030204" pitchFamily="18" charset="0"/>
              </a:rPr>
              <a:t>S</a:t>
            </a:r>
            <a:r>
              <a:rPr lang="ro-RO" altLang="en-US" sz="3000" b="1" dirty="0">
                <a:solidFill>
                  <a:srgbClr val="7B1C2C"/>
                </a:solidFill>
                <a:latin typeface="Cambria" panose="02040503050406030204" pitchFamily="18" charset="0"/>
              </a:rPr>
              <a:t>-</a:t>
            </a:r>
            <a:r>
              <a:rPr lang="ro-RO" altLang="en-US" sz="3000" b="1" dirty="0" err="1">
                <a:solidFill>
                  <a:srgbClr val="7B1C2C"/>
                </a:solidFill>
                <a:latin typeface="Cambria" panose="02040503050406030204" pitchFamily="18" charset="0"/>
              </a:rPr>
              <a:t>level</a:t>
            </a:r>
            <a:r>
              <a:rPr lang="ro-RO" altLang="en-US" sz="3000" b="1" dirty="0">
                <a:solidFill>
                  <a:srgbClr val="7B1C2C"/>
                </a:solidFill>
                <a:latin typeface="Cambria" panose="02040503050406030204" pitchFamily="18" charset="0"/>
              </a:rPr>
              <a:t> </a:t>
            </a:r>
            <a:r>
              <a:rPr lang="ro-RO" altLang="en-US" sz="3000" b="1" dirty="0" err="1">
                <a:solidFill>
                  <a:srgbClr val="7B1C2C"/>
                </a:solidFill>
                <a:latin typeface="Cambria" panose="02040503050406030204" pitchFamily="18" charset="0"/>
              </a:rPr>
              <a:t>encryption</a:t>
            </a:r>
            <a:endParaRPr lang="ro-RO" altLang="en-US" sz="3000" b="1" dirty="0">
              <a:solidFill>
                <a:srgbClr val="7B1C2C"/>
              </a:solidFill>
              <a:latin typeface="Cambria" panose="02040503050406030204" pitchFamily="18" charset="0"/>
            </a:endParaRPr>
          </a:p>
        </p:txBody>
      </p:sp>
      <p:sp>
        <p:nvSpPr>
          <p:cNvPr id="3" name="Content"/>
          <p:cNvSpPr>
            <a:spLocks noGrp="1"/>
          </p:cNvSpPr>
          <p:nvPr>
            <p:ph idx="1"/>
          </p:nvPr>
        </p:nvSpPr>
        <p:spPr>
          <a:xfrm>
            <a:off x="457200" y="1219200"/>
            <a:ext cx="8686800" cy="5326294"/>
          </a:xfrm>
        </p:spPr>
        <p:txBody>
          <a:bodyPr/>
          <a:lstStyle/>
          <a:p>
            <a:pPr marL="0" indent="0">
              <a:buNone/>
            </a:pPr>
            <a:r>
              <a:rPr lang="en-US" altLang="en-US" sz="1800" b="1" dirty="0">
                <a:latin typeface="Cambria" panose="02040503050406030204" pitchFamily="18" charset="0"/>
              </a:rPr>
              <a:t>Modern encryption operates at multiple levels in the OS:</a:t>
            </a:r>
            <a:endParaRPr lang="ro-RO" altLang="en-US" sz="1800" b="1" dirty="0">
              <a:latin typeface="Cambria" panose="02040503050406030204" pitchFamily="18" charset="0"/>
            </a:endParaRPr>
          </a:p>
          <a:p>
            <a:pPr marL="0" indent="0">
              <a:buNone/>
            </a:pPr>
            <a:r>
              <a:rPr lang="ro-RO" altLang="en-US" sz="1800" b="1" dirty="0">
                <a:solidFill>
                  <a:srgbClr val="7B1C2C"/>
                </a:solidFill>
                <a:latin typeface="Cambria" panose="02040503050406030204" pitchFamily="18" charset="0"/>
              </a:rPr>
              <a:t>Full Disk Encryption (FDE):</a:t>
            </a:r>
          </a:p>
          <a:p>
            <a:pPr marL="342900" indent="-342900">
              <a:buFont typeface="Arial" panose="020B0604020202020204" pitchFamily="34" charset="0"/>
              <a:buChar char="•"/>
            </a:pPr>
            <a:r>
              <a:rPr lang="ro-RO" altLang="en-US" sz="1800" b="1" dirty="0">
                <a:latin typeface="Cambria" panose="02040503050406030204" pitchFamily="18" charset="0"/>
              </a:rPr>
              <a:t>Windows:</a:t>
            </a:r>
            <a:r>
              <a:rPr lang="ro-RO" altLang="en-US" sz="1800" dirty="0">
                <a:latin typeface="Cambria" panose="02040503050406030204" pitchFamily="18" charset="0"/>
              </a:rPr>
              <a:t> BitLocker (TPM + PIN) — integrat</a:t>
            </a:r>
            <a:r>
              <a:rPr lang="en-US" altLang="en-US" sz="1800" dirty="0">
                <a:latin typeface="Cambria" panose="02040503050406030204" pitchFamily="18" charset="0"/>
              </a:rPr>
              <a:t>ed</a:t>
            </a:r>
            <a:r>
              <a:rPr lang="ro-RO" altLang="en-US" sz="1800" dirty="0">
                <a:latin typeface="Cambria" panose="02040503050406030204" pitchFamily="18" charset="0"/>
              </a:rPr>
              <a:t> </a:t>
            </a:r>
            <a:r>
              <a:rPr lang="en-US" altLang="en-US" sz="1800" dirty="0">
                <a:latin typeface="Cambria" panose="02040503050406030204" pitchFamily="18" charset="0"/>
              </a:rPr>
              <a:t>i</a:t>
            </a:r>
            <a:r>
              <a:rPr lang="ro-RO" altLang="en-US" sz="1800" dirty="0">
                <a:latin typeface="Cambria" panose="02040503050406030204" pitchFamily="18" charset="0"/>
              </a:rPr>
              <a:t>n Windows 10/11 Pro</a:t>
            </a:r>
          </a:p>
          <a:p>
            <a:pPr marL="342900" indent="-342900">
              <a:buFont typeface="Arial" panose="020B0604020202020204" pitchFamily="34" charset="0"/>
              <a:buChar char="•"/>
            </a:pPr>
            <a:r>
              <a:rPr lang="ro-RO" altLang="en-US" sz="1800" b="1" dirty="0">
                <a:latin typeface="Cambria" panose="02040503050406030204" pitchFamily="18" charset="0"/>
              </a:rPr>
              <a:t>Linux:</a:t>
            </a:r>
            <a:r>
              <a:rPr lang="ro-RO" altLang="en-US" sz="1800" dirty="0">
                <a:latin typeface="Cambria" panose="02040503050406030204" pitchFamily="18" charset="0"/>
              </a:rPr>
              <a:t> LUKS (Linux Unified Key Setup) </a:t>
            </a:r>
            <a:r>
              <a:rPr lang="en-US" altLang="en-US" sz="1800" dirty="0">
                <a:latin typeface="Cambria" panose="02040503050406030204" pitchFamily="18" charset="0"/>
              </a:rPr>
              <a:t>with</a:t>
            </a:r>
            <a:r>
              <a:rPr lang="ro-RO" altLang="en-US" sz="1800" dirty="0">
                <a:latin typeface="Cambria" panose="02040503050406030204" pitchFamily="18" charset="0"/>
              </a:rPr>
              <a:t> dm-crypt</a:t>
            </a:r>
          </a:p>
          <a:p>
            <a:pPr marL="342900" indent="-342900">
              <a:buFont typeface="Arial" panose="020B0604020202020204" pitchFamily="34" charset="0"/>
              <a:buChar char="•"/>
            </a:pPr>
            <a:r>
              <a:rPr lang="ro-RO" altLang="en-US" sz="1800" b="1" dirty="0">
                <a:latin typeface="Cambria" panose="02040503050406030204" pitchFamily="18" charset="0"/>
              </a:rPr>
              <a:t>macOS:</a:t>
            </a:r>
            <a:r>
              <a:rPr lang="ro-RO" altLang="en-US" sz="1800" dirty="0">
                <a:latin typeface="Cambria" panose="02040503050406030204" pitchFamily="18" charset="0"/>
              </a:rPr>
              <a:t> FileVault 2 (b</a:t>
            </a:r>
            <a:r>
              <a:rPr lang="en-US" altLang="en-US" sz="1800" dirty="0" err="1">
                <a:latin typeface="Cambria" panose="02040503050406030204" pitchFamily="18" charset="0"/>
              </a:rPr>
              <a:t>ased</a:t>
            </a:r>
            <a:r>
              <a:rPr lang="en-US" altLang="en-US" sz="1800" dirty="0">
                <a:latin typeface="Cambria" panose="02040503050406030204" pitchFamily="18" charset="0"/>
              </a:rPr>
              <a:t> on </a:t>
            </a:r>
            <a:r>
              <a:rPr lang="ro-RO" altLang="en-US" sz="1800" dirty="0">
                <a:latin typeface="Cambria" panose="02040503050406030204" pitchFamily="18" charset="0"/>
              </a:rPr>
              <a:t>APFS </a:t>
            </a:r>
            <a:r>
              <a:rPr lang="en-US" altLang="en-US" sz="1800" dirty="0">
                <a:latin typeface="Cambria" panose="02040503050406030204" pitchFamily="18" charset="0"/>
              </a:rPr>
              <a:t>with native </a:t>
            </a:r>
            <a:r>
              <a:rPr lang="en-US" altLang="en-US" sz="1800" dirty="0" err="1">
                <a:latin typeface="Cambria" panose="02040503050406030204" pitchFamily="18" charset="0"/>
              </a:rPr>
              <a:t>enryption</a:t>
            </a:r>
            <a:r>
              <a:rPr lang="ro-RO" altLang="en-US" sz="1800" dirty="0">
                <a:latin typeface="Cambria" panose="02040503050406030204" pitchFamily="18" charset="0"/>
              </a:rPr>
              <a:t>)</a:t>
            </a:r>
          </a:p>
          <a:p>
            <a:pPr marL="0" indent="0">
              <a:buNone/>
            </a:pPr>
            <a:r>
              <a:rPr lang="ro-RO" altLang="en-US" sz="1800" b="1" dirty="0">
                <a:solidFill>
                  <a:srgbClr val="7B1C2C"/>
                </a:solidFill>
                <a:latin typeface="Cambria" panose="02040503050406030204" pitchFamily="18" charset="0"/>
              </a:rPr>
              <a:t>File/</a:t>
            </a:r>
            <a:r>
              <a:rPr lang="ro-RO" altLang="en-US" sz="1800" b="1" dirty="0" err="1">
                <a:solidFill>
                  <a:srgbClr val="7B1C2C"/>
                </a:solidFill>
                <a:latin typeface="Cambria" panose="02040503050406030204" pitchFamily="18" charset="0"/>
              </a:rPr>
              <a:t>directory</a:t>
            </a:r>
            <a:r>
              <a:rPr lang="ro-RO" altLang="en-US" sz="1800" b="1" dirty="0">
                <a:solidFill>
                  <a:srgbClr val="7B1C2C"/>
                </a:solidFill>
                <a:latin typeface="Cambria" panose="02040503050406030204" pitchFamily="18" charset="0"/>
              </a:rPr>
              <a:t> </a:t>
            </a:r>
            <a:r>
              <a:rPr lang="ro-RO" altLang="en-US" sz="1800" b="1" dirty="0" err="1">
                <a:solidFill>
                  <a:srgbClr val="7B1C2C"/>
                </a:solidFill>
                <a:latin typeface="Cambria" panose="02040503050406030204" pitchFamily="18" charset="0"/>
              </a:rPr>
              <a:t>level</a:t>
            </a:r>
            <a:r>
              <a:rPr lang="ro-RO" altLang="en-US" sz="1800" b="1" dirty="0">
                <a:solidFill>
                  <a:srgbClr val="7B1C2C"/>
                </a:solidFill>
                <a:latin typeface="Cambria" panose="02040503050406030204" pitchFamily="18" charset="0"/>
              </a:rPr>
              <a:t> </a:t>
            </a:r>
            <a:r>
              <a:rPr lang="ro-RO" altLang="en-US" sz="1800" b="1" dirty="0" err="1">
                <a:solidFill>
                  <a:srgbClr val="7B1C2C"/>
                </a:solidFill>
                <a:latin typeface="Cambria" panose="02040503050406030204" pitchFamily="18" charset="0"/>
              </a:rPr>
              <a:t>encryption</a:t>
            </a:r>
            <a:r>
              <a:rPr lang="ro-RO" altLang="en-US" sz="1800" b="1" dirty="0">
                <a:solidFill>
                  <a:srgbClr val="7B1C2C"/>
                </a:solidFill>
                <a:latin typeface="Cambria" panose="02040503050406030204" pitchFamily="18" charset="0"/>
              </a:rPr>
              <a:t>:</a:t>
            </a:r>
          </a:p>
          <a:p>
            <a:pPr marL="342900" indent="0">
              <a:buNone/>
            </a:pPr>
            <a:r>
              <a:rPr lang="en-US" sz="1500" dirty="0">
                <a:solidFill>
                  <a:srgbClr val="7B2C2C"/>
                </a:solidFill>
                <a:latin typeface="Courier New" pitchFamily="49" charset="0"/>
              </a:rPr>
              <a:t># Linux — eCryptfs (director criptat)</a:t>
            </a:r>
          </a:p>
          <a:p>
            <a:pPr marL="342900" indent="0">
              <a:buNone/>
            </a:pPr>
            <a:r>
              <a:rPr lang="en-US" sz="1500" dirty="0">
                <a:solidFill>
                  <a:srgbClr val="7B2C2C"/>
                </a:solidFill>
                <a:latin typeface="Courier New" pitchFamily="49" charset="0"/>
              </a:rPr>
              <a:t>$ ecryptfs-setup-private</a:t>
            </a:r>
            <a:r>
              <a:rPr lang="en-US" sz="1500" dirty="0">
                <a:solidFill>
                  <a:srgbClr val="4A7C59"/>
                </a:solidFill>
                <a:latin typeface="Courier New" pitchFamily="49" charset="0"/>
              </a:rPr>
              <a:t>  # encryption ~/Private</a:t>
            </a:r>
          </a:p>
          <a:p>
            <a:pPr marL="342900" indent="0">
              <a:buNone/>
            </a:pPr>
            <a:r>
              <a:rPr lang="en-US" sz="1500" dirty="0">
                <a:solidFill>
                  <a:srgbClr val="7B2C2C"/>
                </a:solidFill>
                <a:latin typeface="Courier New" pitchFamily="49" charset="0"/>
              </a:rPr>
              <a:t># Linux — fscrypt (ext4, F2FS native encryption)</a:t>
            </a:r>
          </a:p>
          <a:p>
            <a:pPr marL="342900" indent="0">
              <a:buNone/>
            </a:pPr>
            <a:r>
              <a:rPr lang="en-US" sz="1500" dirty="0">
                <a:solidFill>
                  <a:srgbClr val="7B2C2C"/>
                </a:solidFill>
                <a:latin typeface="Courier New" pitchFamily="49" charset="0"/>
              </a:rPr>
              <a:t>$ fscrypt encrypt /home/student/secret/</a:t>
            </a:r>
          </a:p>
          <a:p>
            <a:pPr marL="0" indent="0">
              <a:buNone/>
            </a:pPr>
            <a:r>
              <a:rPr lang="ro-RO" altLang="en-US" sz="1800" b="1" dirty="0" err="1">
                <a:solidFill>
                  <a:srgbClr val="7B1C2C"/>
                </a:solidFill>
                <a:latin typeface="Cambria" panose="02040503050406030204" pitchFamily="18" charset="0"/>
              </a:rPr>
              <a:t>Recommended</a:t>
            </a:r>
            <a:r>
              <a:rPr lang="ro-RO" altLang="en-US" sz="1800" b="1" dirty="0">
                <a:solidFill>
                  <a:srgbClr val="7B1C2C"/>
                </a:solidFill>
                <a:latin typeface="Cambria" panose="02040503050406030204" pitchFamily="18" charset="0"/>
              </a:rPr>
              <a:t> modern </a:t>
            </a:r>
            <a:r>
              <a:rPr lang="ro-RO" altLang="en-US" sz="1800" b="1" dirty="0" err="1">
                <a:solidFill>
                  <a:srgbClr val="7B1C2C"/>
                </a:solidFill>
                <a:latin typeface="Cambria" panose="02040503050406030204" pitchFamily="18" charset="0"/>
              </a:rPr>
              <a:t>algorithms</a:t>
            </a:r>
            <a:r>
              <a:rPr lang="ro-RO" altLang="en-US" sz="1800" b="1" dirty="0">
                <a:solidFill>
                  <a:srgbClr val="7B1C2C"/>
                </a:solidFill>
                <a:latin typeface="Cambria" panose="02040503050406030204" pitchFamily="18" charset="0"/>
              </a:rPr>
              <a:t> :</a:t>
            </a:r>
          </a:p>
          <a:p>
            <a:pPr>
              <a:buFont typeface="Arial" panose="020B0604020202020204" pitchFamily="34" charset="0"/>
              <a:buChar char="•"/>
            </a:pPr>
            <a:r>
              <a:rPr lang="ro-RO" altLang="en-US" sz="1800" b="1" dirty="0">
                <a:latin typeface="Cambria" panose="02040503050406030204" pitchFamily="18" charset="0"/>
              </a:rPr>
              <a:t>AES-256-GCM</a:t>
            </a:r>
            <a:r>
              <a:rPr lang="ro-RO" altLang="en-US" sz="1800" dirty="0">
                <a:latin typeface="Cambria" panose="02040503050406030204" pitchFamily="18" charset="0"/>
              </a:rPr>
              <a:t> — standard </a:t>
            </a:r>
            <a:r>
              <a:rPr lang="ro-RO" altLang="en-US" sz="1800" dirty="0" err="1">
                <a:latin typeface="Cambria" panose="02040503050406030204" pitchFamily="18" charset="0"/>
              </a:rPr>
              <a:t>symmetric</a:t>
            </a:r>
            <a:r>
              <a:rPr lang="ro-RO" altLang="en-US" sz="1800" dirty="0">
                <a:latin typeface="Cambria" panose="02040503050406030204" pitchFamily="18" charset="0"/>
              </a:rPr>
              <a:t> </a:t>
            </a:r>
            <a:r>
              <a:rPr lang="ro-RO" altLang="en-US" sz="1800" dirty="0" err="1">
                <a:latin typeface="Cambria" panose="02040503050406030204" pitchFamily="18" charset="0"/>
              </a:rPr>
              <a:t>encryption</a:t>
            </a:r>
            <a:endParaRPr lang="ro-RO" altLang="en-US" sz="1800" dirty="0">
              <a:latin typeface="Cambria" panose="02040503050406030204" pitchFamily="18" charset="0"/>
            </a:endParaRPr>
          </a:p>
          <a:p>
            <a:pPr>
              <a:buFont typeface="Arial" panose="020B0604020202020204" pitchFamily="34" charset="0"/>
              <a:buChar char="•"/>
            </a:pPr>
            <a:r>
              <a:rPr lang="ro-RO" altLang="en-US" sz="1800" b="1" dirty="0">
                <a:latin typeface="Cambria" panose="02040503050406030204" pitchFamily="18" charset="0"/>
              </a:rPr>
              <a:t>ChaCha20-Poly1305</a:t>
            </a:r>
            <a:r>
              <a:rPr lang="ro-RO" altLang="en-US" sz="1800" dirty="0">
                <a:latin typeface="Cambria" panose="02040503050406030204" pitchFamily="18" charset="0"/>
              </a:rPr>
              <a:t> — </a:t>
            </a:r>
            <a:r>
              <a:rPr lang="en-US" altLang="en-US" sz="1800" dirty="0">
                <a:latin typeface="Cambria" panose="02040503050406030204" pitchFamily="18" charset="0"/>
              </a:rPr>
              <a:t>fast alternative on devices without hardware AES</a:t>
            </a:r>
            <a:endParaRPr lang="ro-RO" altLang="en-US" sz="1800" dirty="0">
              <a:latin typeface="Cambria" panose="02040503050406030204" pitchFamily="18" charset="0"/>
            </a:endParaRPr>
          </a:p>
          <a:p>
            <a:pPr>
              <a:buFont typeface="Arial" panose="020B0604020202020204" pitchFamily="34" charset="0"/>
              <a:buChar char="•"/>
            </a:pPr>
            <a:r>
              <a:rPr lang="ro-RO" altLang="en-US" sz="1800" b="1" dirty="0">
                <a:latin typeface="Cambria" panose="02040503050406030204" pitchFamily="18" charset="0"/>
              </a:rPr>
              <a:t>RSA-4096 / Ed25519</a:t>
            </a:r>
            <a:r>
              <a:rPr lang="ro-RO" altLang="en-US" sz="1800" dirty="0">
                <a:latin typeface="Cambria" panose="02040503050406030204" pitchFamily="18" charset="0"/>
              </a:rPr>
              <a:t> — </a:t>
            </a:r>
            <a:r>
              <a:rPr lang="ro-RO" altLang="en-US" sz="1800" dirty="0" err="1">
                <a:latin typeface="Cambria" panose="02040503050406030204" pitchFamily="18" charset="0"/>
              </a:rPr>
              <a:t>asymmetric</a:t>
            </a:r>
            <a:r>
              <a:rPr lang="ro-RO" altLang="en-US" sz="1800" dirty="0">
                <a:latin typeface="Cambria" panose="02040503050406030204" pitchFamily="18" charset="0"/>
              </a:rPr>
              <a:t> </a:t>
            </a:r>
            <a:r>
              <a:rPr lang="ro-RO" altLang="en-US" sz="1800" dirty="0" err="1">
                <a:latin typeface="Cambria" panose="02040503050406030204" pitchFamily="18" charset="0"/>
              </a:rPr>
              <a:t>encryption</a:t>
            </a:r>
            <a:r>
              <a:rPr lang="ro-RO" altLang="en-US" sz="1800" dirty="0">
                <a:latin typeface="Cambria" panose="02040503050406030204" pitchFamily="18" charset="0"/>
              </a:rPr>
              <a:t> / digital </a:t>
            </a:r>
            <a:r>
              <a:rPr lang="ro-RO" altLang="en-US" sz="1800" dirty="0" err="1">
                <a:latin typeface="Cambria" panose="02040503050406030204" pitchFamily="18" charset="0"/>
              </a:rPr>
              <a:t>signatures</a:t>
            </a:r>
            <a:endParaRPr lang="ro-RO" altLang="en-US" sz="1800" dirty="0">
              <a:latin typeface="Cambria" panose="02040503050406030204" pitchFamily="18" charset="0"/>
            </a:endParaRPr>
          </a:p>
          <a:p>
            <a:pPr>
              <a:buFont typeface="Arial" panose="020B0604020202020204" pitchFamily="34" charset="0"/>
              <a:buChar char="•"/>
            </a:pPr>
            <a:r>
              <a:rPr lang="ro-RO" altLang="en-US" sz="1800" b="1" dirty="0">
                <a:latin typeface="Cambria" panose="02040503050406030204" pitchFamily="18" charset="0"/>
              </a:rPr>
              <a:t>SHA-3 / BLAKE3</a:t>
            </a:r>
            <a:r>
              <a:rPr lang="ro-RO" altLang="en-US" sz="1800" dirty="0">
                <a:latin typeface="Cambria" panose="02040503050406030204" pitchFamily="18" charset="0"/>
              </a:rPr>
              <a:t> — </a:t>
            </a:r>
            <a:r>
              <a:rPr lang="en-US" altLang="en-US" sz="1800" dirty="0">
                <a:latin typeface="Cambria" panose="02040503050406030204" pitchFamily="18" charset="0"/>
              </a:rPr>
              <a:t>modern hashing (SHA-1 and MD5 are compromised)</a:t>
            </a:r>
            <a:endParaRPr lang="ro-RO" altLang="en-US" sz="1800" dirty="0">
              <a:latin typeface="Cambria" panose="020405030504060302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0"/>
            <a:ext cx="8229600" cy="838200"/>
          </a:xfrm>
        </p:spPr>
        <p:txBody>
          <a:bodyPr/>
          <a:lstStyle/>
          <a:p>
            <a:r>
              <a:rPr lang="en-US" altLang="en-US" sz="3000" b="1" dirty="0">
                <a:solidFill>
                  <a:srgbClr val="7B1C2C"/>
                </a:solidFill>
                <a:latin typeface="Cambria" panose="02040503050406030204" pitchFamily="18" charset="0"/>
              </a:rPr>
              <a:t>Modern authentication practices and new password policies</a:t>
            </a:r>
            <a:endParaRPr lang="ro-RO" altLang="en-US" sz="3000" b="1" dirty="0">
              <a:solidFill>
                <a:srgbClr val="7B1C2C"/>
              </a:solidFill>
              <a:latin typeface="Cambria" panose="02040503050406030204" pitchFamily="18" charset="0"/>
            </a:endParaRPr>
          </a:p>
        </p:txBody>
      </p:sp>
      <p:sp>
        <p:nvSpPr>
          <p:cNvPr id="3" name="Content"/>
          <p:cNvSpPr>
            <a:spLocks noGrp="1"/>
          </p:cNvSpPr>
          <p:nvPr>
            <p:ph idx="1"/>
          </p:nvPr>
        </p:nvSpPr>
        <p:spPr>
          <a:xfrm>
            <a:off x="457200" y="1295400"/>
            <a:ext cx="8686800" cy="5562600"/>
          </a:xfrm>
        </p:spPr>
        <p:txBody>
          <a:bodyPr/>
          <a:lstStyle/>
          <a:p>
            <a:pPr marL="0" indent="0">
              <a:buNone/>
            </a:pPr>
            <a:r>
              <a:rPr lang="en-US" altLang="en-US" sz="1800" b="1" dirty="0">
                <a:latin typeface="Cambria" panose="02040503050406030204" pitchFamily="18" charset="0"/>
              </a:rPr>
              <a:t>Password policies have changed dramatically — NIST SP 800-63B</a:t>
            </a:r>
            <a:r>
              <a:rPr lang="ro-RO" altLang="en-US" sz="1800" b="1" dirty="0">
                <a:latin typeface="Cambria" panose="02040503050406030204" pitchFamily="18" charset="0"/>
              </a:rPr>
              <a:t>:</a:t>
            </a:r>
          </a:p>
          <a:p>
            <a:pPr marL="0" indent="0">
              <a:buNone/>
            </a:pPr>
            <a:r>
              <a:rPr lang="en-US" altLang="en-US" sz="1800" b="1" dirty="0">
                <a:solidFill>
                  <a:srgbClr val="C00000"/>
                </a:solidFill>
                <a:latin typeface="Cambria" panose="02040503050406030204" pitchFamily="18" charset="0"/>
              </a:rPr>
              <a:t>What NIST no longer recommends (outdated practices):</a:t>
            </a:r>
          </a:p>
          <a:p>
            <a:pPr>
              <a:buFontTx/>
              <a:buChar char="-"/>
            </a:pPr>
            <a:r>
              <a:rPr lang="ro-RO" altLang="en-US" sz="1800" dirty="0" err="1">
                <a:latin typeface="Cambria" panose="02040503050406030204" pitchFamily="18" charset="0"/>
              </a:rPr>
              <a:t>Mandatory</a:t>
            </a:r>
            <a:r>
              <a:rPr lang="ro-RO" altLang="en-US" sz="1800" dirty="0">
                <a:latin typeface="Cambria" panose="02040503050406030204" pitchFamily="18" charset="0"/>
              </a:rPr>
              <a:t> periodic </a:t>
            </a:r>
            <a:r>
              <a:rPr lang="ro-RO" altLang="en-US" sz="1800" dirty="0" err="1">
                <a:latin typeface="Cambria" panose="02040503050406030204" pitchFamily="18" charset="0"/>
              </a:rPr>
              <a:t>password</a:t>
            </a:r>
            <a:r>
              <a:rPr lang="ro-RO" altLang="en-US" sz="1800" dirty="0">
                <a:latin typeface="Cambria" panose="02040503050406030204" pitchFamily="18" charset="0"/>
              </a:rPr>
              <a:t> </a:t>
            </a:r>
            <a:r>
              <a:rPr lang="ro-RO" altLang="en-US" sz="1800" dirty="0" err="1">
                <a:latin typeface="Cambria" panose="02040503050406030204" pitchFamily="18" charset="0"/>
              </a:rPr>
              <a:t>expiration</a:t>
            </a:r>
            <a:r>
              <a:rPr lang="ro-RO" altLang="en-US" sz="1800" dirty="0">
                <a:latin typeface="Cambria" panose="02040503050406030204" pitchFamily="18" charset="0"/>
              </a:rPr>
              <a:t> (</a:t>
            </a:r>
            <a:r>
              <a:rPr lang="ro-RO" altLang="en-US" sz="1800" dirty="0" err="1">
                <a:latin typeface="Cambria" panose="02040503050406030204" pitchFamily="18" charset="0"/>
              </a:rPr>
              <a:t>forces</a:t>
            </a:r>
            <a:r>
              <a:rPr lang="ro-RO" altLang="en-US" sz="1800" dirty="0">
                <a:latin typeface="Cambria" panose="02040503050406030204" pitchFamily="18" charset="0"/>
              </a:rPr>
              <a:t> </a:t>
            </a:r>
            <a:r>
              <a:rPr lang="ro-RO" altLang="en-US" sz="1800" dirty="0" err="1">
                <a:latin typeface="Cambria" panose="02040503050406030204" pitchFamily="18" charset="0"/>
              </a:rPr>
              <a:t>weak</a:t>
            </a:r>
            <a:r>
              <a:rPr lang="ro-RO" altLang="en-US" sz="1800" dirty="0">
                <a:latin typeface="Cambria" panose="02040503050406030204" pitchFamily="18" charset="0"/>
              </a:rPr>
              <a:t> </a:t>
            </a:r>
            <a:r>
              <a:rPr lang="ro-RO" altLang="en-US" sz="1800" dirty="0" err="1">
                <a:latin typeface="Cambria" panose="02040503050406030204" pitchFamily="18" charset="0"/>
              </a:rPr>
              <a:t>passwords</a:t>
            </a:r>
            <a:r>
              <a:rPr lang="ro-RO" altLang="en-US" sz="1800" dirty="0">
                <a:latin typeface="Cambria" panose="02040503050406030204" pitchFamily="18" charset="0"/>
              </a:rPr>
              <a:t>: Password1! → Password2!)</a:t>
            </a:r>
            <a:endParaRPr lang="en-US" altLang="en-US" sz="1800" dirty="0">
              <a:latin typeface="Cambria" panose="02040503050406030204" pitchFamily="18" charset="0"/>
            </a:endParaRPr>
          </a:p>
          <a:p>
            <a:pPr>
              <a:buFontTx/>
              <a:buChar char="-"/>
            </a:pPr>
            <a:r>
              <a:rPr lang="ro-RO" altLang="en-US" sz="1800" dirty="0">
                <a:latin typeface="Cambria" panose="02040503050406030204" pitchFamily="18" charset="0"/>
              </a:rPr>
              <a:t> </a:t>
            </a:r>
            <a:r>
              <a:rPr lang="en-US" altLang="en-US" sz="1800" dirty="0">
                <a:latin typeface="Cambria" panose="02040503050406030204" pitchFamily="18" charset="0"/>
              </a:rPr>
              <a:t>Artificial complexity (</a:t>
            </a:r>
            <a:r>
              <a:rPr lang="en-US" altLang="en-US" sz="1800" dirty="0" err="1">
                <a:latin typeface="Cambria" panose="02040503050406030204" pitchFamily="18" charset="0"/>
              </a:rPr>
              <a:t>uppercase+numbers+special</a:t>
            </a:r>
            <a:r>
              <a:rPr lang="en-US" altLang="en-US" sz="1800" dirty="0">
                <a:latin typeface="Cambria" panose="02040503050406030204" pitchFamily="18" charset="0"/>
              </a:rPr>
              <a:t> → users choose Pa$$w0rd)</a:t>
            </a:r>
          </a:p>
          <a:p>
            <a:pPr>
              <a:buFontTx/>
              <a:buChar char="-"/>
            </a:pPr>
            <a:r>
              <a:rPr lang="en-US" altLang="en-US" sz="1800" dirty="0">
                <a:latin typeface="Cambria" panose="02040503050406030204" pitchFamily="18" charset="0"/>
              </a:rPr>
              <a:t>Security questions (mother's maiden name = public information</a:t>
            </a:r>
            <a:r>
              <a:rPr lang="ro-RO" altLang="en-US" sz="1800" dirty="0">
                <a:latin typeface="Cambria" panose="02040503050406030204" pitchFamily="18" charset="0"/>
              </a:rPr>
              <a:t>)</a:t>
            </a:r>
          </a:p>
          <a:p>
            <a:pPr marL="0" indent="0">
              <a:buNone/>
            </a:pPr>
            <a:r>
              <a:rPr lang="ro-RO" altLang="en-US" sz="1800" b="1" dirty="0" err="1">
                <a:solidFill>
                  <a:srgbClr val="4A7C59"/>
                </a:solidFill>
                <a:latin typeface="Cambria" panose="02040503050406030204" pitchFamily="18" charset="0"/>
              </a:rPr>
              <a:t>What</a:t>
            </a:r>
            <a:r>
              <a:rPr lang="ro-RO" altLang="en-US" sz="1800" b="1" dirty="0">
                <a:solidFill>
                  <a:srgbClr val="4A7C59"/>
                </a:solidFill>
                <a:latin typeface="Cambria" panose="02040503050406030204" pitchFamily="18" charset="0"/>
              </a:rPr>
              <a:t> NIST </a:t>
            </a:r>
            <a:r>
              <a:rPr lang="ro-RO" altLang="en-US" sz="1800" b="1" dirty="0" err="1">
                <a:solidFill>
                  <a:srgbClr val="4A7C59"/>
                </a:solidFill>
                <a:latin typeface="Cambria" panose="02040503050406030204" pitchFamily="18" charset="0"/>
              </a:rPr>
              <a:t>recommends</a:t>
            </a:r>
            <a:r>
              <a:rPr lang="ro-RO" altLang="en-US" sz="1800" b="1" dirty="0">
                <a:solidFill>
                  <a:srgbClr val="4A7C59"/>
                </a:solidFill>
                <a:latin typeface="Cambria" panose="02040503050406030204" pitchFamily="18" charset="0"/>
              </a:rPr>
              <a:t> </a:t>
            </a:r>
            <a:r>
              <a:rPr lang="ro-RO" altLang="en-US" sz="1800" b="1" dirty="0" err="1">
                <a:solidFill>
                  <a:srgbClr val="4A7C59"/>
                </a:solidFill>
                <a:latin typeface="Cambria" panose="02040503050406030204" pitchFamily="18" charset="0"/>
              </a:rPr>
              <a:t>now</a:t>
            </a:r>
            <a:r>
              <a:rPr lang="ro-RO" altLang="en-US" sz="1800" b="1" dirty="0">
                <a:solidFill>
                  <a:srgbClr val="4A7C59"/>
                </a:solidFill>
                <a:latin typeface="Cambria" panose="02040503050406030204" pitchFamily="18" charset="0"/>
              </a:rPr>
              <a:t>:</a:t>
            </a:r>
            <a:endParaRPr lang="en-US" altLang="en-US" sz="1800" b="1" dirty="0">
              <a:solidFill>
                <a:srgbClr val="4A7C59"/>
              </a:solidFill>
              <a:latin typeface="Cambria" panose="02040503050406030204" pitchFamily="18" charset="0"/>
            </a:endParaRPr>
          </a:p>
          <a:p>
            <a:pPr>
              <a:buFontTx/>
              <a:buChar char="-"/>
            </a:pPr>
            <a:r>
              <a:rPr lang="ro-RO" altLang="en-US" sz="1800" b="1" dirty="0">
                <a:latin typeface="Cambria" panose="02040503050406030204" pitchFamily="18" charset="0"/>
              </a:rPr>
              <a:t>Minimum </a:t>
            </a:r>
            <a:r>
              <a:rPr lang="ro-RO" altLang="en-US" sz="1800" b="1" dirty="0" err="1">
                <a:latin typeface="Cambria" panose="02040503050406030204" pitchFamily="18" charset="0"/>
              </a:rPr>
              <a:t>length</a:t>
            </a:r>
            <a:r>
              <a:rPr lang="ro-RO" altLang="en-US" sz="1800" b="1" dirty="0">
                <a:latin typeface="Cambria" panose="02040503050406030204" pitchFamily="18" charset="0"/>
              </a:rPr>
              <a:t> 8 </a:t>
            </a:r>
            <a:r>
              <a:rPr lang="ro-RO" altLang="en-US" sz="1800" b="1" dirty="0" err="1">
                <a:latin typeface="Cambria" panose="02040503050406030204" pitchFamily="18" charset="0"/>
              </a:rPr>
              <a:t>characters</a:t>
            </a:r>
            <a:r>
              <a:rPr lang="ro-RO" altLang="en-US" sz="1800" b="1" dirty="0">
                <a:latin typeface="Cambria" panose="02040503050406030204" pitchFamily="18" charset="0"/>
              </a:rPr>
              <a:t>, </a:t>
            </a:r>
            <a:r>
              <a:rPr lang="ro-RO" altLang="en-US" sz="1800" b="1" dirty="0" err="1">
                <a:latin typeface="Cambria" panose="02040503050406030204" pitchFamily="18" charset="0"/>
              </a:rPr>
              <a:t>no</a:t>
            </a:r>
            <a:r>
              <a:rPr lang="ro-RO" altLang="en-US" sz="1800" b="1" dirty="0">
                <a:latin typeface="Cambria" panose="02040503050406030204" pitchFamily="18" charset="0"/>
              </a:rPr>
              <a:t> maximum </a:t>
            </a:r>
            <a:r>
              <a:rPr lang="ro-RO" altLang="en-US" sz="1800" b="1" dirty="0" err="1">
                <a:latin typeface="Cambria" panose="02040503050406030204" pitchFamily="18" charset="0"/>
              </a:rPr>
              <a:t>limit</a:t>
            </a:r>
            <a:endParaRPr lang="en-US" altLang="en-US" sz="1800" b="1" dirty="0">
              <a:latin typeface="Cambria" panose="02040503050406030204" pitchFamily="18" charset="0"/>
            </a:endParaRPr>
          </a:p>
          <a:p>
            <a:pPr>
              <a:buFontTx/>
              <a:buChar char="-"/>
            </a:pPr>
            <a:r>
              <a:rPr lang="ro-RO" altLang="en-US" sz="1800" b="1" dirty="0" err="1">
                <a:latin typeface="Cambria" panose="02040503050406030204" pitchFamily="18" charset="0"/>
              </a:rPr>
              <a:t>Passphrases</a:t>
            </a:r>
            <a:r>
              <a:rPr lang="ro-RO" altLang="en-US" sz="1800" b="1" dirty="0">
                <a:latin typeface="Cambria" panose="02040503050406030204" pitchFamily="18" charset="0"/>
              </a:rPr>
              <a:t>: '</a:t>
            </a:r>
            <a:r>
              <a:rPr lang="ro-RO" altLang="en-US" sz="1800" b="1" dirty="0" err="1">
                <a:latin typeface="Cambria" panose="02040503050406030204" pitchFamily="18" charset="0"/>
              </a:rPr>
              <a:t>white</a:t>
            </a:r>
            <a:r>
              <a:rPr lang="ro-RO" altLang="en-US" sz="1800" b="1" dirty="0">
                <a:latin typeface="Cambria" panose="02040503050406030204" pitchFamily="18" charset="0"/>
              </a:rPr>
              <a:t>-dog-</a:t>
            </a:r>
            <a:r>
              <a:rPr lang="ro-RO" altLang="en-US" sz="1800" b="1" dirty="0" err="1">
                <a:latin typeface="Cambria" panose="02040503050406030204" pitchFamily="18" charset="0"/>
              </a:rPr>
              <a:t>red</a:t>
            </a:r>
            <a:r>
              <a:rPr lang="ro-RO" altLang="en-US" sz="1800" b="1" dirty="0">
                <a:latin typeface="Cambria" panose="02040503050406030204" pitchFamily="18" charset="0"/>
              </a:rPr>
              <a:t>-</a:t>
            </a:r>
            <a:r>
              <a:rPr lang="ro-RO" altLang="en-US" sz="1800" b="1" dirty="0" err="1">
                <a:latin typeface="Cambria" panose="02040503050406030204" pitchFamily="18" charset="0"/>
              </a:rPr>
              <a:t>wall</a:t>
            </a:r>
            <a:r>
              <a:rPr lang="ro-RO" altLang="en-US" sz="1800" b="1" dirty="0">
                <a:latin typeface="Cambria" panose="02040503050406030204" pitchFamily="18" charset="0"/>
              </a:rPr>
              <a:t>’</a:t>
            </a:r>
            <a:r>
              <a:rPr lang="ro-RO" altLang="en-US" sz="1800" dirty="0">
                <a:latin typeface="Cambria" panose="02040503050406030204" pitchFamily="18" charset="0"/>
              </a:rPr>
              <a:t> </a:t>
            </a:r>
            <a:r>
              <a:rPr lang="en-US" altLang="en-US" sz="1800" dirty="0">
                <a:latin typeface="Cambria" panose="02040503050406030204" pitchFamily="18" charset="0"/>
              </a:rPr>
              <a:t>better than</a:t>
            </a:r>
            <a:r>
              <a:rPr lang="ro-RO" altLang="en-US" sz="1800" dirty="0">
                <a:latin typeface="Cambria" panose="02040503050406030204" pitchFamily="18" charset="0"/>
              </a:rPr>
              <a:t> </a:t>
            </a:r>
            <a:r>
              <a:rPr lang="ro-RO" altLang="en-US" sz="1800" b="1" dirty="0">
                <a:latin typeface="Cambria" panose="02040503050406030204" pitchFamily="18" charset="0"/>
              </a:rPr>
              <a:t>'P@$$w0rd123’</a:t>
            </a:r>
            <a:endParaRPr lang="en-US" altLang="en-US" sz="1800" b="1" dirty="0">
              <a:latin typeface="Cambria" panose="02040503050406030204" pitchFamily="18" charset="0"/>
            </a:endParaRPr>
          </a:p>
          <a:p>
            <a:pPr>
              <a:buFontTx/>
              <a:buChar char="-"/>
            </a:pPr>
            <a:r>
              <a:rPr lang="en-US" altLang="en-US" sz="1800" b="1" dirty="0">
                <a:latin typeface="Cambria" panose="02040503050406030204" pitchFamily="18" charset="0"/>
              </a:rPr>
              <a:t>Check against lists of compromised passwords</a:t>
            </a:r>
            <a:r>
              <a:rPr lang="ro-RO" altLang="en-US" sz="1800" dirty="0">
                <a:latin typeface="Cambria" panose="02040503050406030204" pitchFamily="18" charset="0"/>
              </a:rPr>
              <a:t> (HaveIBeenPwned API)</a:t>
            </a:r>
            <a:endParaRPr lang="en-US" altLang="en-US" sz="1800" dirty="0">
              <a:latin typeface="Cambria" panose="02040503050406030204" pitchFamily="18" charset="0"/>
            </a:endParaRPr>
          </a:p>
          <a:p>
            <a:pPr>
              <a:buFontTx/>
              <a:buChar char="-"/>
            </a:pPr>
            <a:r>
              <a:rPr lang="en-US" altLang="en-US" sz="1800" b="1" dirty="0">
                <a:latin typeface="Cambria" panose="02040503050406030204" pitchFamily="18" charset="0"/>
              </a:rPr>
              <a:t>Mandatory MFA for critical accounts</a:t>
            </a:r>
            <a:endParaRPr lang="ro-RO" altLang="en-US" sz="1800" dirty="0">
              <a:latin typeface="Cambria" panose="02040503050406030204" pitchFamily="18" charset="0"/>
            </a:endParaRPr>
          </a:p>
          <a:p>
            <a:pPr marL="0" indent="0">
              <a:buNone/>
            </a:pPr>
            <a:r>
              <a:rPr lang="ro-RO" altLang="en-US" sz="1800" b="1" dirty="0" err="1">
                <a:solidFill>
                  <a:srgbClr val="7B1C2C"/>
                </a:solidFill>
                <a:latin typeface="Cambria" panose="02040503050406030204" pitchFamily="18" charset="0"/>
              </a:rPr>
              <a:t>Recommended</a:t>
            </a:r>
            <a:r>
              <a:rPr lang="ro-RO" altLang="en-US" sz="1800" b="1" dirty="0">
                <a:solidFill>
                  <a:srgbClr val="7B1C2C"/>
                </a:solidFill>
                <a:latin typeface="Cambria" panose="02040503050406030204" pitchFamily="18" charset="0"/>
              </a:rPr>
              <a:t> </a:t>
            </a:r>
            <a:r>
              <a:rPr lang="ro-RO" altLang="en-US" sz="1800" b="1" dirty="0" err="1">
                <a:solidFill>
                  <a:srgbClr val="7B1C2C"/>
                </a:solidFill>
                <a:latin typeface="Cambria" panose="02040503050406030204" pitchFamily="18" charset="0"/>
              </a:rPr>
              <a:t>password</a:t>
            </a:r>
            <a:r>
              <a:rPr lang="ro-RO" altLang="en-US" sz="1800" b="1" dirty="0">
                <a:solidFill>
                  <a:srgbClr val="7B1C2C"/>
                </a:solidFill>
                <a:latin typeface="Cambria" panose="02040503050406030204" pitchFamily="18" charset="0"/>
              </a:rPr>
              <a:t> </a:t>
            </a:r>
            <a:r>
              <a:rPr lang="ro-RO" altLang="en-US" sz="1800" b="1" dirty="0" err="1">
                <a:solidFill>
                  <a:srgbClr val="7B1C2C"/>
                </a:solidFill>
                <a:latin typeface="Cambria" panose="02040503050406030204" pitchFamily="18" charset="0"/>
              </a:rPr>
              <a:t>managers</a:t>
            </a:r>
            <a:r>
              <a:rPr lang="ro-RO" altLang="en-US" sz="1800" b="1" dirty="0">
                <a:solidFill>
                  <a:srgbClr val="7B1C2C"/>
                </a:solidFill>
                <a:latin typeface="Cambria" panose="02040503050406030204" pitchFamily="18" charset="0"/>
              </a:rPr>
              <a:t>:</a:t>
            </a:r>
          </a:p>
          <a:p>
            <a:pPr marL="342900" indent="-342900">
              <a:buFont typeface="Arial" panose="020B0604020202020204" pitchFamily="34" charset="0"/>
              <a:buChar char="•"/>
            </a:pPr>
            <a:r>
              <a:rPr lang="ro-RO" altLang="en-US" sz="1800" dirty="0">
                <a:latin typeface="Cambria" panose="02040503050406030204" pitchFamily="18" charset="0"/>
              </a:rPr>
              <a:t>Bitwarden (open </a:t>
            </a:r>
            <a:r>
              <a:rPr lang="ro-RO" altLang="en-US" sz="1800" dirty="0" err="1">
                <a:latin typeface="Cambria" panose="02040503050406030204" pitchFamily="18" charset="0"/>
              </a:rPr>
              <a:t>source</a:t>
            </a:r>
            <a:r>
              <a:rPr lang="ro-RO" altLang="en-US" sz="1800" dirty="0">
                <a:latin typeface="Cambria" panose="02040503050406030204" pitchFamily="18" charset="0"/>
              </a:rPr>
              <a:t>,), 1Password, KeePassXC</a:t>
            </a:r>
          </a:p>
          <a:p>
            <a:pPr marL="0" indent="0">
              <a:buNone/>
            </a:pPr>
            <a:r>
              <a:rPr lang="ro-RO" altLang="en-US" sz="1800" b="1" dirty="0">
                <a:solidFill>
                  <a:srgbClr val="7B1C2C"/>
                </a:solidFill>
                <a:latin typeface="Cambria" panose="02040503050406030204" pitchFamily="18" charset="0"/>
              </a:rPr>
              <a:t>Linux </a:t>
            </a:r>
            <a:r>
              <a:rPr lang="en-US" altLang="en-US" sz="1800" b="1" dirty="0">
                <a:solidFill>
                  <a:srgbClr val="7B1C2C"/>
                </a:solidFill>
                <a:latin typeface="Cambria" panose="02040503050406030204" pitchFamily="18" charset="0"/>
              </a:rPr>
              <a:t>verification</a:t>
            </a:r>
            <a:r>
              <a:rPr lang="ro-RO" altLang="en-US" sz="1800" b="1" dirty="0">
                <a:solidFill>
                  <a:srgbClr val="7B1C2C"/>
                </a:solidFill>
                <a:latin typeface="Cambria" panose="02040503050406030204" pitchFamily="18" charset="0"/>
              </a:rPr>
              <a:t> — </a:t>
            </a:r>
            <a:r>
              <a:rPr lang="ro-RO" altLang="en-US" sz="1800" b="1" dirty="0" err="1">
                <a:solidFill>
                  <a:srgbClr val="7B1C2C"/>
                </a:solidFill>
                <a:latin typeface="Cambria" panose="02040503050406030204" pitchFamily="18" charset="0"/>
              </a:rPr>
              <a:t>password</a:t>
            </a:r>
            <a:r>
              <a:rPr lang="ro-RO" altLang="en-US" sz="1800" b="1" dirty="0">
                <a:solidFill>
                  <a:srgbClr val="7B1C2C"/>
                </a:solidFill>
                <a:latin typeface="Cambria" panose="02040503050406030204" pitchFamily="18" charset="0"/>
              </a:rPr>
              <a:t> </a:t>
            </a:r>
            <a:r>
              <a:rPr lang="ro-RO" altLang="en-US" sz="1800" b="1" dirty="0" err="1">
                <a:solidFill>
                  <a:srgbClr val="7B1C2C"/>
                </a:solidFill>
                <a:latin typeface="Cambria" panose="02040503050406030204" pitchFamily="18" charset="0"/>
              </a:rPr>
              <a:t>policy</a:t>
            </a:r>
            <a:r>
              <a:rPr lang="ro-RO" altLang="en-US" sz="1800" b="1" dirty="0">
                <a:solidFill>
                  <a:srgbClr val="7B1C2C"/>
                </a:solidFill>
                <a:latin typeface="Cambria" panose="02040503050406030204" pitchFamily="18" charset="0"/>
              </a:rPr>
              <a:t>:</a:t>
            </a:r>
          </a:p>
          <a:p>
            <a:pPr marL="342900" indent="0">
              <a:buNone/>
            </a:pPr>
            <a:r>
              <a:rPr lang="en-US" sz="1500" dirty="0">
                <a:solidFill>
                  <a:srgbClr val="7B2C2C"/>
                </a:solidFill>
                <a:latin typeface="Courier New" pitchFamily="49" charset="0"/>
              </a:rPr>
              <a:t>$ cat /etc/pam.d/common-password</a:t>
            </a:r>
            <a:r>
              <a:rPr lang="en-US" sz="1500" dirty="0">
                <a:solidFill>
                  <a:srgbClr val="4A7C59"/>
                </a:solidFill>
                <a:latin typeface="Courier New" pitchFamily="49" charset="0"/>
              </a:rPr>
              <a:t>  # PAM policy</a:t>
            </a:r>
          </a:p>
          <a:p>
            <a:pPr marL="342900" indent="0">
              <a:buNone/>
            </a:pPr>
            <a:r>
              <a:rPr lang="en-US" sz="1500" dirty="0">
                <a:solidFill>
                  <a:srgbClr val="7B2C2C"/>
                </a:solidFill>
                <a:latin typeface="Courier New" pitchFamily="49" charset="0"/>
              </a:rPr>
              <a:t>$ sudo apt install libpam-pwquality</a:t>
            </a:r>
          </a:p>
          <a:p>
            <a:pPr marL="342900" indent="0">
              <a:buNone/>
            </a:pPr>
            <a:r>
              <a:rPr lang="en-US" sz="1500" dirty="0">
                <a:solidFill>
                  <a:srgbClr val="7B2C2C"/>
                </a:solidFill>
                <a:latin typeface="Courier New" pitchFamily="49" charset="0"/>
              </a:rPr>
              <a:t>$ chage -l student</a:t>
            </a:r>
            <a:r>
              <a:rPr lang="en-US" sz="1500" dirty="0">
                <a:solidFill>
                  <a:srgbClr val="4A7C59"/>
                </a:solidFill>
                <a:latin typeface="Courier New" pitchFamily="49" charset="0"/>
              </a:rPr>
              <a:t>               # password expiry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3</a:t>
            </a:fld>
            <a:endParaRPr lang="en-US" altLang="en-US">
              <a:latin typeface="Cambria" panose="02040503050406030204" pitchFamily="18" charset="0"/>
            </a:endParaRPr>
          </a:p>
        </p:txBody>
      </p:sp>
      <p:sp>
        <p:nvSpPr>
          <p:cNvPr id="3075" name="Rectangle 2"/>
          <p:cNvSpPr>
            <a:spLocks noGrp="1" noChangeArrowheads="1"/>
          </p:cNvSpPr>
          <p:nvPr>
            <p:ph type="title"/>
          </p:nvPr>
        </p:nvSpPr>
        <p:spPr>
          <a:xfrm>
            <a:off x="457200" y="37672"/>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Cybercrimes from the (near) past</a:t>
            </a:r>
          </a:p>
        </p:txBody>
      </p:sp>
      <p:sp>
        <p:nvSpPr>
          <p:cNvPr id="3077" name="Text Box 47"/>
          <p:cNvSpPr txBox="1">
            <a:spLocks noChangeArrowheads="1"/>
          </p:cNvSpPr>
          <p:nvPr/>
        </p:nvSpPr>
        <p:spPr bwMode="auto">
          <a:xfrm>
            <a:off x="457200" y="1524000"/>
            <a:ext cx="41148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algn="l" eaLnBrk="1" hangingPunct="1"/>
            <a:r>
              <a:rPr lang="en-US" sz="1900" b="1" dirty="0" err="1">
                <a:latin typeface="Cambria" panose="02040503050406030204" pitchFamily="18" charset="0"/>
                <a:ea typeface="Cambria" panose="02040503050406030204" pitchFamily="18" charset="0"/>
              </a:rPr>
              <a:t>WannaCry</a:t>
            </a:r>
            <a:r>
              <a:rPr lang="en-US" sz="1900" dirty="0">
                <a:latin typeface="Cambria" panose="02040503050406030204" pitchFamily="18" charset="0"/>
                <a:ea typeface="Cambria" panose="02040503050406030204" pitchFamily="18" charset="0"/>
              </a:rPr>
              <a:t> (or </a:t>
            </a:r>
            <a:r>
              <a:rPr lang="en-US" sz="1900" b="1" dirty="0" err="1">
                <a:latin typeface="Cambria" panose="02040503050406030204" pitchFamily="18" charset="0"/>
                <a:ea typeface="Cambria" panose="02040503050406030204" pitchFamily="18" charset="0"/>
              </a:rPr>
              <a:t>WannaCrypt</a:t>
            </a:r>
            <a:r>
              <a:rPr lang="en-US" sz="1900" dirty="0">
                <a:latin typeface="Cambria" panose="02040503050406030204" pitchFamily="18" charset="0"/>
                <a:ea typeface="Cambria" panose="02040503050406030204" pitchFamily="18" charset="0"/>
              </a:rPr>
              <a:t>,</a:t>
            </a:r>
            <a:r>
              <a:rPr lang="en-US" sz="1900" baseline="30000" dirty="0">
                <a:latin typeface="Cambria" panose="02040503050406030204" pitchFamily="18" charset="0"/>
                <a:ea typeface="Cambria" panose="02040503050406030204" pitchFamily="18" charset="0"/>
                <a:hlinkClick r:id="rId3"/>
              </a:rPr>
              <a:t>[3]</a:t>
            </a:r>
            <a:r>
              <a:rPr lang="en-US" sz="1900" dirty="0">
                <a:latin typeface="Cambria" panose="02040503050406030204" pitchFamily="18" charset="0"/>
                <a:ea typeface="Cambria" panose="02040503050406030204" pitchFamily="18" charset="0"/>
              </a:rPr>
              <a:t> </a:t>
            </a:r>
            <a:r>
              <a:rPr lang="en-US" sz="1900" b="1" dirty="0">
                <a:latin typeface="Cambria" panose="02040503050406030204" pitchFamily="18" charset="0"/>
                <a:ea typeface="Cambria" panose="02040503050406030204" pitchFamily="18" charset="0"/>
              </a:rPr>
              <a:t>WanaCrypt0r 2.0</a:t>
            </a:r>
            <a:r>
              <a:rPr lang="en-US" sz="1900" dirty="0">
                <a:latin typeface="Cambria" panose="02040503050406030204" pitchFamily="18" charset="0"/>
                <a:ea typeface="Cambria" panose="02040503050406030204" pitchFamily="18" charset="0"/>
              </a:rPr>
              <a:t>,</a:t>
            </a:r>
            <a:r>
              <a:rPr lang="en-US" sz="1900" baseline="30000" dirty="0">
                <a:latin typeface="Cambria" panose="02040503050406030204" pitchFamily="18" charset="0"/>
                <a:ea typeface="Cambria" panose="02040503050406030204" pitchFamily="18" charset="0"/>
                <a:hlinkClick r:id="rId4"/>
              </a:rPr>
              <a:t>[4]</a:t>
            </a:r>
            <a:r>
              <a:rPr lang="en-US" sz="1900" baseline="30000" dirty="0">
                <a:latin typeface="Cambria" panose="02040503050406030204" pitchFamily="18" charset="0"/>
                <a:ea typeface="Cambria" panose="02040503050406030204" pitchFamily="18" charset="0"/>
                <a:hlinkClick r:id="rId5"/>
              </a:rPr>
              <a:t>[5]</a:t>
            </a:r>
            <a:r>
              <a:rPr lang="en-US" sz="1900" dirty="0">
                <a:latin typeface="Cambria" panose="02040503050406030204" pitchFamily="18" charset="0"/>
                <a:ea typeface="Cambria" panose="02040503050406030204" pitchFamily="18" charset="0"/>
              </a:rPr>
              <a:t> </a:t>
            </a:r>
            <a:r>
              <a:rPr lang="en-US" sz="1900" b="1" dirty="0" err="1">
                <a:latin typeface="Cambria" panose="02040503050406030204" pitchFamily="18" charset="0"/>
                <a:ea typeface="Cambria" panose="02040503050406030204" pitchFamily="18" charset="0"/>
              </a:rPr>
              <a:t>Wanna</a:t>
            </a:r>
            <a:r>
              <a:rPr lang="en-US" sz="1900" b="1" dirty="0">
                <a:latin typeface="Cambria" panose="02040503050406030204" pitchFamily="18" charset="0"/>
                <a:ea typeface="Cambria" panose="02040503050406030204" pitchFamily="18" charset="0"/>
              </a:rPr>
              <a:t> </a:t>
            </a:r>
            <a:r>
              <a:rPr lang="en-US" sz="1900" b="1" dirty="0" err="1">
                <a:latin typeface="Cambria" panose="02040503050406030204" pitchFamily="18" charset="0"/>
                <a:ea typeface="Cambria" panose="02040503050406030204" pitchFamily="18" charset="0"/>
              </a:rPr>
              <a:t>Decryptor</a:t>
            </a:r>
            <a:r>
              <a:rPr lang="en-US" sz="1900" baseline="30000" dirty="0">
                <a:latin typeface="Cambria" panose="02040503050406030204" pitchFamily="18" charset="0"/>
                <a:ea typeface="Cambria" panose="02040503050406030204" pitchFamily="18" charset="0"/>
                <a:hlinkClick r:id="rId6"/>
              </a:rPr>
              <a:t>[6]</a:t>
            </a:r>
            <a:r>
              <a:rPr lang="en-US" sz="1900" dirty="0">
                <a:latin typeface="Cambria" panose="02040503050406030204" pitchFamily="18" charset="0"/>
                <a:ea typeface="Cambria" panose="02040503050406030204" pitchFamily="18" charset="0"/>
              </a:rPr>
              <a:t>) is a </a:t>
            </a:r>
            <a:r>
              <a:rPr lang="en-US" sz="1900" dirty="0">
                <a:latin typeface="Cambria" panose="02040503050406030204" pitchFamily="18" charset="0"/>
                <a:ea typeface="Cambria" panose="02040503050406030204" pitchFamily="18" charset="0"/>
                <a:hlinkClick r:id="rId7" tooltip="Ransomware"/>
              </a:rPr>
              <a:t>ransomware</a:t>
            </a:r>
            <a:r>
              <a:rPr lang="en-US" sz="1900" dirty="0">
                <a:latin typeface="Cambria" panose="02040503050406030204" pitchFamily="18" charset="0"/>
                <a:ea typeface="Cambria" panose="02040503050406030204" pitchFamily="18" charset="0"/>
              </a:rPr>
              <a:t> program targeting the </a:t>
            </a:r>
            <a:r>
              <a:rPr lang="en-US" sz="1900" dirty="0">
                <a:latin typeface="Cambria" panose="02040503050406030204" pitchFamily="18" charset="0"/>
                <a:ea typeface="Cambria" panose="02040503050406030204" pitchFamily="18" charset="0"/>
                <a:hlinkClick r:id="rId8" tooltip="Microsoft Windows"/>
              </a:rPr>
              <a:t>Microsoft Windows</a:t>
            </a:r>
            <a:r>
              <a:rPr lang="en-US" sz="1900" dirty="0">
                <a:latin typeface="Cambria" panose="02040503050406030204" pitchFamily="18" charset="0"/>
                <a:ea typeface="Cambria" panose="02040503050406030204" pitchFamily="18" charset="0"/>
              </a:rPr>
              <a:t> operating system. On Friday, </a:t>
            </a:r>
            <a:r>
              <a:rPr lang="en-US" sz="1900" b="1" dirty="0">
                <a:latin typeface="Cambria" panose="02040503050406030204" pitchFamily="18" charset="0"/>
                <a:ea typeface="Cambria" panose="02040503050406030204" pitchFamily="18" charset="0"/>
              </a:rPr>
              <a:t>12 May 2017</a:t>
            </a:r>
            <a:r>
              <a:rPr lang="en-US" sz="1900" dirty="0">
                <a:latin typeface="Cambria" panose="02040503050406030204" pitchFamily="18" charset="0"/>
                <a:ea typeface="Cambria" panose="02040503050406030204" pitchFamily="18" charset="0"/>
              </a:rPr>
              <a:t>, a large </a:t>
            </a:r>
            <a:r>
              <a:rPr lang="en-US" sz="1900" dirty="0">
                <a:latin typeface="Cambria" panose="02040503050406030204" pitchFamily="18" charset="0"/>
                <a:ea typeface="Cambria" panose="02040503050406030204" pitchFamily="18" charset="0"/>
                <a:hlinkClick r:id="rId9" tooltip="Cyber-attack"/>
              </a:rPr>
              <a:t>cyber-attack</a:t>
            </a:r>
            <a:r>
              <a:rPr lang="en-US" sz="1900" dirty="0">
                <a:latin typeface="Cambria" panose="02040503050406030204" pitchFamily="18" charset="0"/>
                <a:ea typeface="Cambria" panose="02040503050406030204" pitchFamily="18" charset="0"/>
              </a:rPr>
              <a:t> was launched using it, infecting more than 230,000 computers in 150 countries, demanding ransom payments in the </a:t>
            </a:r>
            <a:r>
              <a:rPr lang="en-US" sz="1900" dirty="0">
                <a:latin typeface="Cambria" panose="02040503050406030204" pitchFamily="18" charset="0"/>
                <a:ea typeface="Cambria" panose="02040503050406030204" pitchFamily="18" charset="0"/>
                <a:hlinkClick r:id="rId10" tooltip="Cryptocurrency"/>
              </a:rPr>
              <a:t>cryptocurrency</a:t>
            </a:r>
            <a:r>
              <a:rPr lang="en-US" sz="1900" dirty="0">
                <a:latin typeface="Cambria" panose="02040503050406030204" pitchFamily="18" charset="0"/>
                <a:ea typeface="Cambria" panose="02040503050406030204" pitchFamily="18" charset="0"/>
              </a:rPr>
              <a:t> </a:t>
            </a:r>
            <a:r>
              <a:rPr lang="en-US" sz="1900" dirty="0">
                <a:latin typeface="Cambria" panose="02040503050406030204" pitchFamily="18" charset="0"/>
                <a:ea typeface="Cambria" panose="02040503050406030204" pitchFamily="18" charset="0"/>
                <a:hlinkClick r:id="rId11" tooltip="Bitcoin"/>
              </a:rPr>
              <a:t>Bitcoin</a:t>
            </a:r>
            <a:r>
              <a:rPr lang="en-US" sz="1900" dirty="0">
                <a:latin typeface="Cambria" panose="02040503050406030204" pitchFamily="18" charset="0"/>
                <a:ea typeface="Cambria" panose="02040503050406030204" pitchFamily="18" charset="0"/>
              </a:rPr>
              <a:t> in 28 languages.</a:t>
            </a:r>
            <a:r>
              <a:rPr lang="en-US" sz="1900" baseline="30000" dirty="0">
                <a:latin typeface="Cambria" panose="02040503050406030204" pitchFamily="18" charset="0"/>
                <a:ea typeface="Cambria" panose="02040503050406030204" pitchFamily="18" charset="0"/>
                <a:hlinkClick r:id="rId12"/>
              </a:rPr>
              <a:t>[7]</a:t>
            </a:r>
            <a:r>
              <a:rPr lang="en-US" sz="1900" dirty="0">
                <a:latin typeface="Cambria" panose="02040503050406030204" pitchFamily="18" charset="0"/>
                <a:ea typeface="Cambria" panose="02040503050406030204" pitchFamily="18" charset="0"/>
              </a:rPr>
              <a:t> The attack has been described by </a:t>
            </a:r>
            <a:r>
              <a:rPr lang="en-US" sz="1900" dirty="0">
                <a:latin typeface="Cambria" panose="02040503050406030204" pitchFamily="18" charset="0"/>
                <a:ea typeface="Cambria" panose="02040503050406030204" pitchFamily="18" charset="0"/>
                <a:hlinkClick r:id="rId13" tooltip="Europol"/>
              </a:rPr>
              <a:t>Europol</a:t>
            </a:r>
            <a:r>
              <a:rPr lang="en-US" sz="1900" dirty="0">
                <a:latin typeface="Cambria" panose="02040503050406030204" pitchFamily="18" charset="0"/>
                <a:ea typeface="Cambria" panose="02040503050406030204" pitchFamily="18" charset="0"/>
              </a:rPr>
              <a:t> as unprecedented in scale.</a:t>
            </a:r>
            <a:r>
              <a:rPr lang="en-US" sz="1900" baseline="30000" dirty="0">
                <a:latin typeface="Cambria" panose="02040503050406030204" pitchFamily="18" charset="0"/>
                <a:ea typeface="Cambria" panose="02040503050406030204" pitchFamily="18" charset="0"/>
                <a:hlinkClick r:id="rId14"/>
              </a:rPr>
              <a:t>[8]</a:t>
            </a:r>
            <a:r>
              <a:rPr lang="en-US" sz="1900" baseline="30000" dirty="0">
                <a:latin typeface="Cambria" panose="02040503050406030204" pitchFamily="18" charset="0"/>
                <a:ea typeface="Cambria" panose="02040503050406030204" pitchFamily="18" charset="0"/>
              </a:rPr>
              <a:t> </a:t>
            </a:r>
            <a:r>
              <a:rPr lang="en-US" sz="1900" b="1" baseline="30000" dirty="0">
                <a:latin typeface="Cambria" panose="02040503050406030204" pitchFamily="18" charset="0"/>
                <a:ea typeface="Cambria" panose="02040503050406030204" pitchFamily="18" charset="0"/>
              </a:rPr>
              <a:t>(Wikipedia)</a:t>
            </a:r>
            <a:endParaRPr lang="en-US" altLang="en-US" sz="1900" b="1" dirty="0">
              <a:latin typeface="Cambria" panose="02040503050406030204" pitchFamily="18" charset="0"/>
              <a:ea typeface="Cambria" panose="02040503050406030204" pitchFamily="18" charset="0"/>
            </a:endParaRPr>
          </a:p>
        </p:txBody>
      </p:sp>
      <p:pic>
        <p:nvPicPr>
          <p:cNvPr id="1026"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72000" y="1717081"/>
            <a:ext cx="4648200" cy="3509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4915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0"/>
            <a:ext cx="8229600" cy="838200"/>
          </a:xfrm>
        </p:spPr>
        <p:txBody>
          <a:bodyPr/>
          <a:lstStyle/>
          <a:p>
            <a:r>
              <a:rPr lang="en-US" altLang="en-US" sz="3000" b="1" dirty="0">
                <a:solidFill>
                  <a:srgbClr val="7B1C2C"/>
                </a:solidFill>
                <a:latin typeface="Cambria" panose="02040503050406030204" pitchFamily="18" charset="0"/>
              </a:rPr>
              <a:t>Recent major incidents and lessons learned</a:t>
            </a:r>
            <a:endParaRPr lang="ro-RO" altLang="en-US" sz="3000" b="1" dirty="0">
              <a:solidFill>
                <a:srgbClr val="7B1C2C"/>
              </a:solidFill>
              <a:latin typeface="Cambria" panose="02040503050406030204" pitchFamily="18" charset="0"/>
            </a:endParaRPr>
          </a:p>
        </p:txBody>
      </p:sp>
      <p:sp>
        <p:nvSpPr>
          <p:cNvPr id="3" name="Content"/>
          <p:cNvSpPr>
            <a:spLocks noGrp="1"/>
          </p:cNvSpPr>
          <p:nvPr>
            <p:ph idx="1"/>
          </p:nvPr>
        </p:nvSpPr>
        <p:spPr>
          <a:xfrm>
            <a:off x="457200" y="866454"/>
            <a:ext cx="8686800" cy="6096000"/>
          </a:xfrm>
        </p:spPr>
        <p:txBody>
          <a:bodyPr/>
          <a:lstStyle/>
          <a:p>
            <a:pPr marL="0" indent="0">
              <a:buNone/>
            </a:pPr>
            <a:r>
              <a:rPr lang="en-US" altLang="en-US" sz="2200" b="1" dirty="0">
                <a:latin typeface="Cambria" panose="02040503050406030204" pitchFamily="18" charset="0"/>
              </a:rPr>
              <a:t>The most important recent security incidents:</a:t>
            </a:r>
            <a:endParaRPr lang="ro-RO" altLang="en-US" sz="2200" b="1" dirty="0">
              <a:latin typeface="Cambria" panose="02040503050406030204" pitchFamily="18" charset="0"/>
            </a:endParaRPr>
          </a:p>
          <a:p>
            <a:pPr marL="0" indent="0">
              <a:buNone/>
            </a:pPr>
            <a:r>
              <a:rPr lang="ro-RO" altLang="en-US" sz="2200" b="1" dirty="0" err="1">
                <a:solidFill>
                  <a:srgbClr val="C00000"/>
                </a:solidFill>
                <a:latin typeface="Cambria" panose="02040503050406030204" pitchFamily="18" charset="0"/>
              </a:rPr>
              <a:t>SolarWinds</a:t>
            </a:r>
            <a:r>
              <a:rPr lang="ro-RO" altLang="en-US" sz="2200" b="1" dirty="0">
                <a:solidFill>
                  <a:srgbClr val="C00000"/>
                </a:solidFill>
                <a:latin typeface="Cambria" panose="02040503050406030204" pitchFamily="18" charset="0"/>
              </a:rPr>
              <a:t> (2020) — supply chain:</a:t>
            </a:r>
          </a:p>
          <a:p>
            <a:pPr>
              <a:buFont typeface="Arial" panose="020B0604020202020204" pitchFamily="34" charset="0"/>
              <a:buChar char="•"/>
            </a:pPr>
            <a:r>
              <a:rPr lang="en-US" altLang="en-US" sz="2200" dirty="0">
                <a:latin typeface="Cambria" panose="02040503050406030204" pitchFamily="18" charset="0"/>
              </a:rPr>
              <a:t>Legitimate update of an IT product compromised by state actors (Russia/APT29)</a:t>
            </a:r>
            <a:endParaRPr lang="ro-RO" altLang="en-US" sz="2200" dirty="0">
              <a:latin typeface="Cambria" panose="02040503050406030204" pitchFamily="18" charset="0"/>
            </a:endParaRPr>
          </a:p>
          <a:p>
            <a:pPr>
              <a:buFont typeface="Arial" panose="020B0604020202020204" pitchFamily="34" charset="0"/>
              <a:buChar char="•"/>
            </a:pPr>
            <a:r>
              <a:rPr lang="ro-RO" altLang="en-US" sz="2200" i="1" dirty="0" err="1">
                <a:latin typeface="Cambria" panose="02040503050406030204" pitchFamily="18" charset="0"/>
              </a:rPr>
              <a:t>Lesson</a:t>
            </a:r>
            <a:r>
              <a:rPr lang="ro-RO" altLang="en-US" sz="2200" i="1" dirty="0">
                <a:latin typeface="Cambria" panose="02040503050406030204" pitchFamily="18" charset="0"/>
              </a:rPr>
              <a:t>:</a:t>
            </a:r>
            <a:r>
              <a:rPr lang="ro-RO" altLang="en-US" sz="2200" b="1" dirty="0">
                <a:latin typeface="Cambria" panose="02040503050406030204" pitchFamily="18" charset="0"/>
              </a:rPr>
              <a:t> </a:t>
            </a:r>
            <a:r>
              <a:rPr lang="ro-RO" altLang="en-US" sz="2200" dirty="0">
                <a:latin typeface="Cambria" panose="02040503050406030204" pitchFamily="18" charset="0"/>
              </a:rPr>
              <a:t>zero trust chiar pentru vendor-i de securitate; software bill of materials (SBOM) – </a:t>
            </a:r>
            <a:r>
              <a:rPr lang="en-US" altLang="en-US" sz="2200" dirty="0">
                <a:latin typeface="Cambria" panose="02040503050406030204" pitchFamily="18" charset="0"/>
              </a:rPr>
              <a:t>SBOM</a:t>
            </a:r>
            <a:r>
              <a:rPr lang="ro-RO" altLang="en-US" sz="2200" dirty="0">
                <a:latin typeface="Cambria" panose="02040503050406030204" pitchFamily="18" charset="0"/>
              </a:rPr>
              <a:t>:</a:t>
            </a:r>
            <a:r>
              <a:rPr lang="en-US" altLang="en-US" sz="2200" dirty="0">
                <a:latin typeface="Cambria" panose="02040503050406030204" pitchFamily="18" charset="0"/>
              </a:rPr>
              <a:t> a formal, structured inventory of all components, open-source and third-party libraries, and dependencies that make up an application.</a:t>
            </a:r>
            <a:endParaRPr lang="ro-RO" altLang="en-US" sz="2200" dirty="0">
              <a:latin typeface="Cambria" panose="02040503050406030204" pitchFamily="18" charset="0"/>
            </a:endParaRPr>
          </a:p>
          <a:p>
            <a:pPr marL="0" indent="0">
              <a:buNone/>
            </a:pPr>
            <a:r>
              <a:rPr lang="ro-RO" altLang="en-US" sz="2200" b="1" dirty="0">
                <a:solidFill>
                  <a:srgbClr val="C00000"/>
                </a:solidFill>
                <a:latin typeface="Cambria" panose="02040503050406030204" pitchFamily="18" charset="0"/>
              </a:rPr>
              <a:t>Log4Shell/CVE-2021-44228:</a:t>
            </a:r>
          </a:p>
          <a:p>
            <a:pPr>
              <a:buFont typeface="Arial" panose="020B0604020202020204" pitchFamily="34" charset="0"/>
              <a:buChar char="•"/>
            </a:pPr>
            <a:r>
              <a:rPr lang="ro-RO" altLang="en-US" sz="2200" dirty="0">
                <a:latin typeface="Cambria" panose="02040503050406030204" pitchFamily="18" charset="0"/>
              </a:rPr>
              <a:t>CVSS score 10.0 — </a:t>
            </a:r>
            <a:r>
              <a:rPr lang="en-US" altLang="en-US" sz="2200" dirty="0">
                <a:latin typeface="Cambria" panose="02040503050406030204" pitchFamily="18" charset="0"/>
              </a:rPr>
              <a:t>vulnerability in Java library used in 3 billion devices</a:t>
            </a:r>
            <a:endParaRPr lang="ro-RO" altLang="en-US" sz="2200" dirty="0">
              <a:latin typeface="Cambria" panose="02040503050406030204" pitchFamily="18" charset="0"/>
            </a:endParaRPr>
          </a:p>
          <a:p>
            <a:pPr>
              <a:buFont typeface="Arial" panose="020B0604020202020204" pitchFamily="34" charset="0"/>
              <a:buChar char="•"/>
            </a:pPr>
            <a:r>
              <a:rPr lang="ro-RO" altLang="en-US" sz="2200" i="1" dirty="0" err="1">
                <a:latin typeface="Cambria" panose="02040503050406030204" pitchFamily="18" charset="0"/>
              </a:rPr>
              <a:t>Lesson</a:t>
            </a:r>
            <a:r>
              <a:rPr lang="ro-RO" altLang="en-US" sz="2200" i="1" dirty="0">
                <a:latin typeface="Cambria" panose="02040503050406030204" pitchFamily="18" charset="0"/>
              </a:rPr>
              <a:t>:</a:t>
            </a:r>
            <a:r>
              <a:rPr lang="ro-RO" altLang="en-US" sz="2200" b="1" dirty="0">
                <a:latin typeface="Cambria" panose="02040503050406030204" pitchFamily="18" charset="0"/>
              </a:rPr>
              <a:t> </a:t>
            </a:r>
            <a:r>
              <a:rPr lang="ro-RO" altLang="en-US" sz="2200" dirty="0">
                <a:latin typeface="Cambria" panose="02040503050406030204" pitchFamily="18" charset="0"/>
              </a:rPr>
              <a:t>Software Composition Analysis (SCA) </a:t>
            </a:r>
            <a:r>
              <a:rPr lang="ro-RO" altLang="en-US" sz="2200" dirty="0" err="1">
                <a:latin typeface="Cambria" panose="02040503050406030204" pitchFamily="18" charset="0"/>
              </a:rPr>
              <a:t>mandatory</a:t>
            </a:r>
            <a:r>
              <a:rPr lang="ro-RO" altLang="en-US" sz="2200" dirty="0">
                <a:latin typeface="Cambria" panose="02040503050406030204" pitchFamily="18" charset="0"/>
              </a:rPr>
              <a:t> - </a:t>
            </a:r>
            <a:r>
              <a:rPr lang="en-US" altLang="en-US" sz="2200" dirty="0">
                <a:latin typeface="Cambria" panose="02040503050406030204" pitchFamily="18" charset="0"/>
              </a:rPr>
              <a:t>an automated process that identifies open-source components, third-party dependencies, and license risks within an application's codebase</a:t>
            </a:r>
            <a:r>
              <a:rPr lang="ro-RO" altLang="en-US" sz="2200" dirty="0">
                <a:latin typeface="Cambria" panose="02040503050406030204" pitchFamily="18" charset="0"/>
              </a:rPr>
              <a:t> ; </a:t>
            </a:r>
            <a:r>
              <a:rPr lang="ro-RO" altLang="en-US" sz="2200" dirty="0" err="1">
                <a:latin typeface="Cambria" panose="02040503050406030204" pitchFamily="18" charset="0"/>
              </a:rPr>
              <a:t>dependency</a:t>
            </a:r>
            <a:r>
              <a:rPr lang="ro-RO" altLang="en-US" sz="2200" dirty="0">
                <a:latin typeface="Cambria" panose="02040503050406030204" pitchFamily="18" charset="0"/>
              </a:rPr>
              <a:t> </a:t>
            </a:r>
            <a:r>
              <a:rPr lang="ro-RO" altLang="en-US" sz="2200" dirty="0" err="1">
                <a:latin typeface="Cambria" panose="02040503050406030204" pitchFamily="18" charset="0"/>
              </a:rPr>
              <a:t>inventory</a:t>
            </a:r>
            <a:r>
              <a:rPr lang="ro-RO" altLang="en-US" sz="2200" dirty="0">
                <a:latin typeface="Cambria" panose="02040503050406030204" pitchFamily="18" charset="0"/>
              </a:rPr>
              <a:t> </a:t>
            </a:r>
            <a:r>
              <a:rPr lang="ro-RO" altLang="en-US" sz="2200" dirty="0" err="1">
                <a:latin typeface="Cambria" panose="02040503050406030204" pitchFamily="18" charset="0"/>
              </a:rPr>
              <a:t>also</a:t>
            </a:r>
            <a:r>
              <a:rPr lang="ro-RO" altLang="en-US" sz="2200" dirty="0">
                <a:latin typeface="Cambria" panose="02040503050406030204" pitchFamily="18" charset="0"/>
              </a:rPr>
              <a:t> </a:t>
            </a:r>
            <a:r>
              <a:rPr lang="ro-RO" altLang="en-US" sz="2200" dirty="0" err="1">
                <a:latin typeface="Cambria" panose="02040503050406030204" pitchFamily="18" charset="0"/>
              </a:rPr>
              <a:t>mandatory</a:t>
            </a:r>
            <a:r>
              <a:rPr lang="ro-RO" altLang="en-US" sz="2200" dirty="0">
                <a:latin typeface="Cambria" panose="02040503050406030204" pitchFamily="18" charset="0"/>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0"/>
            <a:ext cx="8229600" cy="838200"/>
          </a:xfrm>
        </p:spPr>
        <p:txBody>
          <a:bodyPr/>
          <a:lstStyle/>
          <a:p>
            <a:r>
              <a:rPr lang="en-US" altLang="en-US" sz="3000" b="1" dirty="0">
                <a:solidFill>
                  <a:srgbClr val="7B1C2C"/>
                </a:solidFill>
                <a:latin typeface="Cambria" panose="02040503050406030204" pitchFamily="18" charset="0"/>
              </a:rPr>
              <a:t>Recent major incidents and lessons learned</a:t>
            </a:r>
            <a:r>
              <a:rPr lang="ro-RO" altLang="en-US" sz="3000" b="1" dirty="0">
                <a:solidFill>
                  <a:srgbClr val="7B1C2C"/>
                </a:solidFill>
                <a:latin typeface="Cambria" panose="02040503050406030204" pitchFamily="18" charset="0"/>
              </a:rPr>
              <a:t> (cont.)</a:t>
            </a:r>
          </a:p>
        </p:txBody>
      </p:sp>
      <p:sp>
        <p:nvSpPr>
          <p:cNvPr id="3" name="Content"/>
          <p:cNvSpPr>
            <a:spLocks noGrp="1"/>
          </p:cNvSpPr>
          <p:nvPr>
            <p:ph idx="1"/>
          </p:nvPr>
        </p:nvSpPr>
        <p:spPr>
          <a:xfrm>
            <a:off x="457200" y="1447800"/>
            <a:ext cx="8686800" cy="6096000"/>
          </a:xfrm>
        </p:spPr>
        <p:txBody>
          <a:bodyPr/>
          <a:lstStyle/>
          <a:p>
            <a:pPr marL="0" indent="0">
              <a:buNone/>
            </a:pPr>
            <a:r>
              <a:rPr lang="ro-RO" altLang="en-US" sz="2200" b="1" dirty="0" err="1">
                <a:solidFill>
                  <a:srgbClr val="C00000"/>
                </a:solidFill>
                <a:latin typeface="Cambria" panose="02040503050406030204" pitchFamily="18" charset="0"/>
              </a:rPr>
              <a:t>MOVEit</a:t>
            </a:r>
            <a:r>
              <a:rPr lang="ro-RO" altLang="en-US" sz="2200" b="1" dirty="0">
                <a:solidFill>
                  <a:srgbClr val="C00000"/>
                </a:solidFill>
                <a:latin typeface="Cambria" panose="02040503050406030204" pitchFamily="18" charset="0"/>
              </a:rPr>
              <a:t> Transfer (2023) — </a:t>
            </a:r>
            <a:r>
              <a:rPr lang="en-US" altLang="en-US" sz="2200" b="1" dirty="0">
                <a:solidFill>
                  <a:srgbClr val="C00000"/>
                </a:solidFill>
                <a:latin typeface="Cambria" panose="02040503050406030204" pitchFamily="18" charset="0"/>
              </a:rPr>
              <a:t>zero-day in a commercial product</a:t>
            </a:r>
            <a:r>
              <a:rPr lang="ro-RO" altLang="en-US" sz="2200" b="1" dirty="0">
                <a:solidFill>
                  <a:srgbClr val="C00000"/>
                </a:solidFill>
                <a:latin typeface="Cambria" panose="02040503050406030204" pitchFamily="18" charset="0"/>
              </a:rPr>
              <a:t>:</a:t>
            </a:r>
          </a:p>
          <a:p>
            <a:pPr>
              <a:buFont typeface="Arial" panose="020B0604020202020204" pitchFamily="34" charset="0"/>
              <a:buChar char="•"/>
            </a:pPr>
            <a:r>
              <a:rPr lang="en-US" altLang="en-US" sz="2200" dirty="0">
                <a:latin typeface="Cambria" panose="02040503050406030204" pitchFamily="18" charset="0"/>
              </a:rPr>
              <a:t>The Clop Group stole data from 2,500+ organizations in a few days</a:t>
            </a:r>
            <a:endParaRPr lang="ro-RO" altLang="en-US" sz="2200" dirty="0">
              <a:latin typeface="Cambria" panose="02040503050406030204" pitchFamily="18" charset="0"/>
            </a:endParaRPr>
          </a:p>
          <a:p>
            <a:pPr>
              <a:buFont typeface="Arial" panose="020B0604020202020204" pitchFamily="34" charset="0"/>
              <a:buChar char="•"/>
            </a:pPr>
            <a:r>
              <a:rPr lang="ro-RO" altLang="en-US" sz="2200" i="1" dirty="0" err="1">
                <a:latin typeface="Cambria" panose="02040503050406030204" pitchFamily="18" charset="0"/>
              </a:rPr>
              <a:t>Lessons</a:t>
            </a:r>
            <a:r>
              <a:rPr lang="ro-RO" altLang="en-US" sz="2200" i="1" dirty="0">
                <a:latin typeface="Cambria" panose="02040503050406030204" pitchFamily="18" charset="0"/>
              </a:rPr>
              <a:t>:</a:t>
            </a:r>
            <a:r>
              <a:rPr lang="ro-RO" altLang="en-US" sz="2200" b="1" dirty="0">
                <a:latin typeface="Cambria" panose="02040503050406030204" pitchFamily="18" charset="0"/>
              </a:rPr>
              <a:t> </a:t>
            </a:r>
            <a:r>
              <a:rPr lang="en-US" altLang="en-US" sz="2200" dirty="0">
                <a:latin typeface="Cambria" panose="02040503050406030204" pitchFamily="18" charset="0"/>
              </a:rPr>
              <a:t>isolation of critical data; principle of least privilege</a:t>
            </a:r>
            <a:endParaRPr lang="ro-RO" altLang="en-US" sz="2200" dirty="0">
              <a:latin typeface="Cambria" panose="02040503050406030204" pitchFamily="18" charset="0"/>
            </a:endParaRPr>
          </a:p>
          <a:p>
            <a:pPr marL="0" indent="0">
              <a:buNone/>
            </a:pPr>
            <a:r>
              <a:rPr lang="ro-RO" altLang="en-US" sz="2200" b="1" dirty="0" err="1">
                <a:solidFill>
                  <a:srgbClr val="C00000"/>
                </a:solidFill>
                <a:latin typeface="Cambria" panose="02040503050406030204" pitchFamily="18" charset="0"/>
              </a:rPr>
              <a:t>CrowdStrike</a:t>
            </a:r>
            <a:r>
              <a:rPr lang="ro-RO" altLang="en-US" sz="2200" b="1" dirty="0">
                <a:solidFill>
                  <a:srgbClr val="C00000"/>
                </a:solidFill>
                <a:latin typeface="Cambria" panose="02040503050406030204" pitchFamily="18" charset="0"/>
              </a:rPr>
              <a:t> (2024) — </a:t>
            </a:r>
            <a:r>
              <a:rPr lang="ro-RO" altLang="en-US" sz="2200" b="1" dirty="0" err="1">
                <a:solidFill>
                  <a:srgbClr val="C00000"/>
                </a:solidFill>
                <a:latin typeface="Cambria" panose="02040503050406030204" pitchFamily="18" charset="0"/>
              </a:rPr>
              <a:t>faulty</a:t>
            </a:r>
            <a:r>
              <a:rPr lang="ro-RO" altLang="en-US" sz="2200" b="1" dirty="0">
                <a:solidFill>
                  <a:srgbClr val="C00000"/>
                </a:solidFill>
                <a:latin typeface="Cambria" panose="02040503050406030204" pitchFamily="18" charset="0"/>
              </a:rPr>
              <a:t> update:</a:t>
            </a:r>
          </a:p>
          <a:p>
            <a:pPr>
              <a:buFont typeface="Arial" panose="020B0604020202020204" pitchFamily="34" charset="0"/>
              <a:buChar char="•"/>
            </a:pPr>
            <a:r>
              <a:rPr lang="en-US" altLang="en-US" sz="2200" dirty="0">
                <a:latin typeface="Cambria" panose="02040503050406030204" pitchFamily="18" charset="0"/>
              </a:rPr>
              <a:t>EDR sensor update → 8.5 million Windows PCs with BSOD in 90 minutes</a:t>
            </a:r>
            <a:endParaRPr lang="ro-RO" altLang="en-US" sz="2200" dirty="0">
              <a:latin typeface="Cambria" panose="02040503050406030204" pitchFamily="18" charset="0"/>
            </a:endParaRPr>
          </a:p>
          <a:p>
            <a:pPr>
              <a:buFont typeface="Arial" panose="020B0604020202020204" pitchFamily="34" charset="0"/>
              <a:buChar char="•"/>
            </a:pPr>
            <a:r>
              <a:rPr lang="ro-RO" altLang="en-US" sz="2200" i="1" dirty="0" err="1">
                <a:latin typeface="Cambria" panose="02040503050406030204" pitchFamily="18" charset="0"/>
              </a:rPr>
              <a:t>Lessons</a:t>
            </a:r>
            <a:r>
              <a:rPr lang="ro-RO" altLang="en-US" sz="2200" i="1" dirty="0">
                <a:latin typeface="Cambria" panose="02040503050406030204" pitchFamily="18" charset="0"/>
              </a:rPr>
              <a:t>:</a:t>
            </a:r>
            <a:r>
              <a:rPr lang="ro-RO" altLang="en-US" sz="2200" b="1" dirty="0">
                <a:latin typeface="Cambria" panose="02040503050406030204" pitchFamily="18" charset="0"/>
              </a:rPr>
              <a:t> </a:t>
            </a:r>
            <a:r>
              <a:rPr lang="en-US" altLang="en-US" sz="2200" dirty="0">
                <a:latin typeface="Cambria" panose="02040503050406030204" pitchFamily="18" charset="0"/>
              </a:rPr>
              <a:t>Insufficient Testing</a:t>
            </a:r>
            <a:r>
              <a:rPr lang="ro-RO" altLang="en-US" sz="2200" dirty="0">
                <a:latin typeface="Cambria" panose="02040503050406030204" pitchFamily="18" charset="0"/>
              </a:rPr>
              <a:t>, </a:t>
            </a:r>
            <a:r>
              <a:rPr lang="en-US" altLang="en-US" sz="2200" dirty="0">
                <a:latin typeface="Cambria" panose="02040503050406030204" pitchFamily="18" charset="0"/>
              </a:rPr>
              <a:t>No Rollback Mechanism: Once the faulty update was deployed, there was no efficient way to roll it back</a:t>
            </a:r>
            <a:r>
              <a:rPr lang="ro-RO" altLang="en-US" sz="2200" dirty="0">
                <a:latin typeface="Cambria" panose="02040503050406030204" pitchFamily="18" charset="0"/>
              </a:rPr>
              <a:t>,</a:t>
            </a:r>
            <a:r>
              <a:rPr lang="en-US" altLang="en-US" sz="2200" dirty="0">
                <a:latin typeface="Cambria" panose="02040503050406030204" pitchFamily="18" charset="0"/>
              </a:rPr>
              <a:t> Lack of User Control</a:t>
            </a:r>
            <a:r>
              <a:rPr lang="ro-RO" altLang="en-US" sz="2200" dirty="0">
                <a:latin typeface="Cambria" panose="02040503050406030204" pitchFamily="18" charset="0"/>
              </a:rPr>
              <a:t> - g</a:t>
            </a:r>
            <a:r>
              <a:rPr lang="en-US" altLang="en-US" sz="2200" dirty="0" err="1">
                <a:latin typeface="Cambria" panose="02040503050406030204" pitchFamily="18" charset="0"/>
              </a:rPr>
              <a:t>ood</a:t>
            </a:r>
            <a:r>
              <a:rPr lang="en-US" altLang="en-US" sz="2200" dirty="0">
                <a:latin typeface="Cambria" panose="02040503050406030204" pitchFamily="18" charset="0"/>
              </a:rPr>
              <a:t> product design should consider user autonomy and control over updates</a:t>
            </a:r>
            <a:r>
              <a:rPr lang="ro-RO" altLang="en-US" sz="2200" dirty="0">
                <a:latin typeface="Cambria" panose="02040503050406030204" pitchFamily="18" charset="0"/>
              </a:rPr>
              <a:t>, </a:t>
            </a:r>
            <a:r>
              <a:rPr lang="en-US" altLang="en-US" sz="2200" dirty="0">
                <a:latin typeface="Cambria" panose="02040503050406030204" pitchFamily="18" charset="0"/>
              </a:rPr>
              <a:t>Manual Remediation Required</a:t>
            </a:r>
            <a:r>
              <a:rPr lang="ro-RO" altLang="en-US" sz="2200" dirty="0">
                <a:latin typeface="Cambria" panose="02040503050406030204" pitchFamily="18" charset="0"/>
              </a:rPr>
              <a:t>.</a:t>
            </a:r>
            <a:endParaRPr lang="ro-RO" altLang="en-US" sz="2200" b="1" dirty="0">
              <a:latin typeface="Cambria" panose="02040503050406030204" pitchFamily="18" charset="0"/>
            </a:endParaRPr>
          </a:p>
        </p:txBody>
      </p:sp>
    </p:spTree>
    <p:extLst>
      <p:ext uri="{BB962C8B-B14F-4D97-AF65-F5344CB8AC3E}">
        <p14:creationId xmlns:p14="http://schemas.microsoft.com/office/powerpoint/2010/main" val="41186168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59BDA-4043-4617-9094-ADB832AE40A1}"/>
              </a:ext>
            </a:extLst>
          </p:cNvPr>
          <p:cNvSpPr>
            <a:spLocks noGrp="1"/>
          </p:cNvSpPr>
          <p:nvPr>
            <p:ph type="title"/>
          </p:nvPr>
        </p:nvSpPr>
        <p:spPr/>
        <p:txBody>
          <a:bodyPr/>
          <a:lstStyle/>
          <a:p>
            <a:r>
              <a:rPr lang="ro-RO" sz="3000" dirty="0" err="1">
                <a:solidFill>
                  <a:srgbClr val="CC3300"/>
                </a:solidFill>
                <a:latin typeface="Cambria" panose="02040503050406030204" pitchFamily="18" charset="0"/>
                <a:ea typeface="Cambria" panose="02040503050406030204" pitchFamily="18" charset="0"/>
              </a:rPr>
              <a:t>Conclusion</a:t>
            </a:r>
            <a:endParaRPr lang="ro-RO" sz="3000" dirty="0">
              <a:solidFill>
                <a:srgbClr val="CC3300"/>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C5DA7D00-4DE1-4CA8-8661-0FB0B3F161DD}"/>
              </a:ext>
            </a:extLst>
          </p:cNvPr>
          <p:cNvSpPr>
            <a:spLocks noGrp="1"/>
          </p:cNvSpPr>
          <p:nvPr>
            <p:ph idx="1"/>
          </p:nvPr>
        </p:nvSpPr>
        <p:spPr/>
        <p:txBody>
          <a:bodyPr/>
          <a:lstStyle/>
          <a:p>
            <a:pPr marL="0" indent="0" algn="just">
              <a:buNone/>
            </a:pPr>
            <a:r>
              <a:rPr lang="ro-RO" altLang="en-US" sz="2200" b="1" dirty="0">
                <a:solidFill>
                  <a:srgbClr val="7B1C2C"/>
                </a:solidFill>
                <a:latin typeface="Cambria" panose="02040503050406030204" pitchFamily="18" charset="0"/>
              </a:rPr>
              <a:t>Main </a:t>
            </a:r>
            <a:r>
              <a:rPr lang="ro-RO" altLang="en-US" sz="2200" b="1" dirty="0" err="1">
                <a:solidFill>
                  <a:srgbClr val="7B1C2C"/>
                </a:solidFill>
                <a:latin typeface="Cambria" panose="02040503050406030204" pitchFamily="18" charset="0"/>
              </a:rPr>
              <a:t>conclusion</a:t>
            </a:r>
            <a:r>
              <a:rPr lang="ro-RO" altLang="en-US" sz="2200" b="1" dirty="0">
                <a:solidFill>
                  <a:srgbClr val="7B1C2C"/>
                </a:solidFill>
                <a:latin typeface="Cambria" panose="02040503050406030204" pitchFamily="18" charset="0"/>
              </a:rPr>
              <a:t>:</a:t>
            </a:r>
            <a:r>
              <a:rPr lang="ro-RO" altLang="en-US" sz="2200" dirty="0">
                <a:latin typeface="Cambria" panose="02040503050406030204" pitchFamily="18" charset="0"/>
              </a:rPr>
              <a:t> s</a:t>
            </a:r>
            <a:r>
              <a:rPr lang="en-US" altLang="en-US" sz="2200" dirty="0" err="1">
                <a:latin typeface="Cambria" panose="02040503050406030204" pitchFamily="18" charset="0"/>
              </a:rPr>
              <a:t>ecurity</a:t>
            </a:r>
            <a:r>
              <a:rPr lang="en-US" altLang="en-US" sz="2200" dirty="0">
                <a:latin typeface="Cambria" panose="02040503050406030204" pitchFamily="18" charset="0"/>
              </a:rPr>
              <a:t> is not a product — it is a continuous process</a:t>
            </a:r>
            <a:endParaRPr lang="ro-RO" altLang="en-US" sz="2200" b="1" dirty="0">
              <a:latin typeface="Cambria" panose="02040503050406030204" pitchFamily="18" charset="0"/>
            </a:endParaRPr>
          </a:p>
          <a:p>
            <a:pPr algn="just"/>
            <a:endParaRPr lang="ro-RO" sz="2200" dirty="0"/>
          </a:p>
        </p:txBody>
      </p:sp>
      <p:sp>
        <p:nvSpPr>
          <p:cNvPr id="4" name="Slide Number Placeholder 3">
            <a:extLst>
              <a:ext uri="{FF2B5EF4-FFF2-40B4-BE49-F238E27FC236}">
                <a16:creationId xmlns:a16="http://schemas.microsoft.com/office/drawing/2014/main" id="{DA3AEB37-9462-4352-B7C9-1174B774B986}"/>
              </a:ext>
            </a:extLst>
          </p:cNvPr>
          <p:cNvSpPr>
            <a:spLocks noGrp="1"/>
          </p:cNvSpPr>
          <p:nvPr>
            <p:ph type="sldNum" sz="quarter" idx="12"/>
          </p:nvPr>
        </p:nvSpPr>
        <p:spPr/>
        <p:txBody>
          <a:bodyPr/>
          <a:lstStyle/>
          <a:p>
            <a:pPr>
              <a:defRPr/>
            </a:pPr>
            <a:fld id="{335DEB76-581D-4C08-AC06-0AB171B8C342}" type="slidenum">
              <a:rPr lang="en-US" altLang="en-US" smtClean="0"/>
              <a:pPr>
                <a:defRPr/>
              </a:pPr>
              <a:t>32</a:t>
            </a:fld>
            <a:endParaRPr lang="en-US" altLang="en-US"/>
          </a:p>
        </p:txBody>
      </p:sp>
    </p:spTree>
    <p:extLst>
      <p:ext uri="{BB962C8B-B14F-4D97-AF65-F5344CB8AC3E}">
        <p14:creationId xmlns:p14="http://schemas.microsoft.com/office/powerpoint/2010/main" val="3530162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274638"/>
            <a:ext cx="8229600" cy="838200"/>
          </a:xfrm>
        </p:spPr>
        <p:txBody>
          <a:bodyPr/>
          <a:lstStyle/>
          <a:p>
            <a:r>
              <a:rPr lang="ro-RO" altLang="en-US" sz="3000" b="1" dirty="0" err="1">
                <a:solidFill>
                  <a:srgbClr val="7B1C2C"/>
                </a:solidFill>
                <a:latin typeface="Cambria" panose="02040503050406030204" pitchFamily="18" charset="0"/>
              </a:rPr>
              <a:t>Updated</a:t>
            </a:r>
            <a:r>
              <a:rPr lang="ro-RO" altLang="en-US" sz="3000" b="1" dirty="0">
                <a:solidFill>
                  <a:srgbClr val="7B1C2C"/>
                </a:solidFill>
                <a:latin typeface="Cambria" panose="02040503050406030204" pitchFamily="18" charset="0"/>
              </a:rPr>
              <a:t> </a:t>
            </a:r>
            <a:r>
              <a:rPr lang="ro-RO" altLang="en-US" sz="3000" b="1" dirty="0" err="1">
                <a:solidFill>
                  <a:srgbClr val="7B1C2C"/>
                </a:solidFill>
                <a:latin typeface="Cambria" panose="02040503050406030204" pitchFamily="18" charset="0"/>
              </a:rPr>
              <a:t>resources</a:t>
            </a:r>
            <a:r>
              <a:rPr lang="ro-RO" altLang="en-US" sz="3000" b="1" dirty="0">
                <a:solidFill>
                  <a:srgbClr val="7B1C2C"/>
                </a:solidFill>
                <a:latin typeface="Cambria" panose="02040503050406030204" pitchFamily="18" charset="0"/>
              </a:rPr>
              <a:t> — OS </a:t>
            </a:r>
            <a:r>
              <a:rPr lang="ro-RO" altLang="en-US" sz="3000" b="1" dirty="0" err="1">
                <a:solidFill>
                  <a:srgbClr val="7B1C2C"/>
                </a:solidFill>
                <a:latin typeface="Cambria" panose="02040503050406030204" pitchFamily="18" charset="0"/>
              </a:rPr>
              <a:t>security</a:t>
            </a:r>
            <a:endParaRPr lang="ro-RO" altLang="en-US" sz="3000" b="1" dirty="0">
              <a:solidFill>
                <a:srgbClr val="7B1C2C"/>
              </a:solidFill>
              <a:latin typeface="Cambria" panose="02040503050406030204" pitchFamily="18" charset="0"/>
            </a:endParaRPr>
          </a:p>
        </p:txBody>
      </p:sp>
      <p:sp>
        <p:nvSpPr>
          <p:cNvPr id="3" name="Content"/>
          <p:cNvSpPr>
            <a:spLocks noGrp="1"/>
          </p:cNvSpPr>
          <p:nvPr>
            <p:ph idx="1"/>
          </p:nvPr>
        </p:nvSpPr>
        <p:spPr>
          <a:xfrm>
            <a:off x="457200" y="1143000"/>
            <a:ext cx="8686800" cy="5715000"/>
          </a:xfrm>
        </p:spPr>
        <p:txBody>
          <a:bodyPr/>
          <a:lstStyle/>
          <a:p>
            <a:pPr marL="0" indent="0">
              <a:buNone/>
            </a:pPr>
            <a:r>
              <a:rPr lang="ro-RO" altLang="en-US" sz="1800" b="1" dirty="0">
                <a:solidFill>
                  <a:srgbClr val="7B1C2C"/>
                </a:solidFill>
                <a:latin typeface="Cambria" panose="02040503050406030204" pitchFamily="18" charset="0"/>
              </a:rPr>
              <a:t>CVE </a:t>
            </a:r>
            <a:r>
              <a:rPr lang="ro-RO" altLang="en-US" sz="1800" b="1" dirty="0" err="1">
                <a:solidFill>
                  <a:srgbClr val="7B1C2C"/>
                </a:solidFill>
                <a:latin typeface="Cambria" panose="02040503050406030204" pitchFamily="18" charset="0"/>
              </a:rPr>
              <a:t>and</a:t>
            </a:r>
            <a:r>
              <a:rPr lang="ro-RO" altLang="en-US" sz="1800" b="1" dirty="0">
                <a:solidFill>
                  <a:srgbClr val="7B1C2C"/>
                </a:solidFill>
                <a:latin typeface="Cambria" panose="02040503050406030204" pitchFamily="18" charset="0"/>
              </a:rPr>
              <a:t> </a:t>
            </a:r>
            <a:r>
              <a:rPr lang="ro-RO" altLang="en-US" sz="1800" b="1" dirty="0" err="1">
                <a:solidFill>
                  <a:srgbClr val="7B1C2C"/>
                </a:solidFill>
                <a:latin typeface="Cambria" panose="02040503050406030204" pitchFamily="18" charset="0"/>
              </a:rPr>
              <a:t>vulnerabilities</a:t>
            </a:r>
            <a:r>
              <a:rPr lang="ro-RO" altLang="en-US" sz="1800" b="1" dirty="0">
                <a:solidFill>
                  <a:srgbClr val="7B1C2C"/>
                </a:solidFill>
                <a:latin typeface="Cambria" panose="02040503050406030204" pitchFamily="18" charset="0"/>
              </a:rPr>
              <a:t>:</a:t>
            </a:r>
          </a:p>
          <a:p>
            <a:pPr marL="342900" indent="-342900">
              <a:buFont typeface="Arial" panose="020B0604020202020204" pitchFamily="34" charset="0"/>
              <a:buChar char="•"/>
            </a:pPr>
            <a:r>
              <a:rPr lang="ro-RO" altLang="en-US" sz="1800" dirty="0">
                <a:latin typeface="Cambria" panose="02040503050406030204" pitchFamily="18" charset="0"/>
              </a:rPr>
              <a:t>NVD (National Vulnerability Database):</a:t>
            </a:r>
          </a:p>
          <a:p>
            <a:pPr marL="342900" indent="0">
              <a:buNone/>
            </a:pPr>
            <a:r>
              <a:rPr lang="en-US" sz="1500" dirty="0">
                <a:solidFill>
                  <a:srgbClr val="7B2C2C"/>
                </a:solidFill>
                <a:latin typeface="Courier New" pitchFamily="49" charset="0"/>
              </a:rPr>
              <a:t>https://nvd.nist.gov</a:t>
            </a:r>
          </a:p>
          <a:p>
            <a:pPr marL="342900" indent="-342900">
              <a:buFont typeface="Arial" panose="020B0604020202020204" pitchFamily="34" charset="0"/>
              <a:buChar char="•"/>
            </a:pPr>
            <a:r>
              <a:rPr lang="ro-RO" altLang="en-US" sz="1800" dirty="0">
                <a:latin typeface="Cambria" panose="02040503050406030204" pitchFamily="18" charset="0"/>
              </a:rPr>
              <a:t>CVE Details — </a:t>
            </a:r>
            <a:r>
              <a:rPr lang="ro-RO" altLang="en-US" sz="1800" dirty="0" err="1">
                <a:latin typeface="Cambria" panose="02040503050406030204" pitchFamily="18" charset="0"/>
              </a:rPr>
              <a:t>statistics</a:t>
            </a:r>
            <a:r>
              <a:rPr lang="ro-RO" altLang="en-US" sz="1800" dirty="0">
                <a:latin typeface="Cambria" panose="02040503050406030204" pitchFamily="18" charset="0"/>
              </a:rPr>
              <a:t> </a:t>
            </a:r>
            <a:r>
              <a:rPr lang="ro-RO" altLang="en-US" sz="1800" dirty="0" err="1">
                <a:latin typeface="Cambria" panose="02040503050406030204" pitchFamily="18" charset="0"/>
              </a:rPr>
              <a:t>and</a:t>
            </a:r>
            <a:r>
              <a:rPr lang="ro-RO" altLang="en-US" sz="1800" dirty="0">
                <a:latin typeface="Cambria" panose="02040503050406030204" pitchFamily="18" charset="0"/>
              </a:rPr>
              <a:t> </a:t>
            </a:r>
            <a:r>
              <a:rPr lang="ro-RO" altLang="en-US" sz="1800" dirty="0" err="1">
                <a:latin typeface="Cambria" panose="02040503050406030204" pitchFamily="18" charset="0"/>
              </a:rPr>
              <a:t>trends</a:t>
            </a:r>
            <a:r>
              <a:rPr lang="ro-RO" altLang="en-US" sz="1800" dirty="0">
                <a:latin typeface="Cambria" panose="02040503050406030204" pitchFamily="18" charset="0"/>
              </a:rPr>
              <a:t>:</a:t>
            </a:r>
          </a:p>
          <a:p>
            <a:pPr marL="342900" indent="0">
              <a:buNone/>
            </a:pPr>
            <a:r>
              <a:rPr lang="en-US" sz="1500" dirty="0">
                <a:solidFill>
                  <a:srgbClr val="7B2C2C"/>
                </a:solidFill>
                <a:latin typeface="Courier New" pitchFamily="49" charset="0"/>
              </a:rPr>
              <a:t>https://www.cvedetails.com</a:t>
            </a:r>
          </a:p>
          <a:p>
            <a:pPr>
              <a:buNone/>
            </a:pPr>
            <a:endParaRPr lang="ro-RO" sz="1800" dirty="0"/>
          </a:p>
          <a:p>
            <a:pPr marL="0" indent="0">
              <a:buNone/>
            </a:pPr>
            <a:r>
              <a:rPr lang="ro-RO" altLang="en-US" sz="1800" b="1" dirty="0" err="1">
                <a:solidFill>
                  <a:srgbClr val="7B1C2C"/>
                </a:solidFill>
                <a:latin typeface="Cambria" panose="02040503050406030204" pitchFamily="18" charset="0"/>
              </a:rPr>
              <a:t>Standards</a:t>
            </a:r>
            <a:r>
              <a:rPr lang="ro-RO" altLang="en-US" sz="1800" b="1" dirty="0">
                <a:solidFill>
                  <a:srgbClr val="7B1C2C"/>
                </a:solidFill>
                <a:latin typeface="Cambria" panose="02040503050406030204" pitchFamily="18" charset="0"/>
              </a:rPr>
              <a:t> </a:t>
            </a:r>
            <a:r>
              <a:rPr lang="ro-RO" altLang="en-US" sz="1800" b="1" dirty="0" err="1">
                <a:solidFill>
                  <a:srgbClr val="7B1C2C"/>
                </a:solidFill>
                <a:latin typeface="Cambria" panose="02040503050406030204" pitchFamily="18" charset="0"/>
              </a:rPr>
              <a:t>and</a:t>
            </a:r>
            <a:r>
              <a:rPr lang="ro-RO" altLang="en-US" sz="1800" b="1" dirty="0">
                <a:solidFill>
                  <a:srgbClr val="7B1C2C"/>
                </a:solidFill>
                <a:latin typeface="Cambria" panose="02040503050406030204" pitchFamily="18" charset="0"/>
              </a:rPr>
              <a:t> </a:t>
            </a:r>
            <a:r>
              <a:rPr lang="ro-RO" altLang="en-US" sz="1800" b="1" dirty="0" err="1">
                <a:solidFill>
                  <a:srgbClr val="7B1C2C"/>
                </a:solidFill>
                <a:latin typeface="Cambria" panose="02040503050406030204" pitchFamily="18" charset="0"/>
              </a:rPr>
              <a:t>guides</a:t>
            </a:r>
            <a:r>
              <a:rPr lang="ro-RO" altLang="en-US" sz="1800" b="1" dirty="0">
                <a:solidFill>
                  <a:srgbClr val="7B1C2C"/>
                </a:solidFill>
                <a:latin typeface="Cambria" panose="02040503050406030204" pitchFamily="18" charset="0"/>
              </a:rPr>
              <a:t>:</a:t>
            </a:r>
          </a:p>
          <a:p>
            <a:pPr marL="342900" indent="-342900">
              <a:buFont typeface="Arial" panose="020B0604020202020204" pitchFamily="34" charset="0"/>
              <a:buChar char="•"/>
            </a:pPr>
            <a:r>
              <a:rPr lang="ro-RO" altLang="en-US" sz="1800" dirty="0">
                <a:latin typeface="Cambria" panose="02040503050406030204" pitchFamily="18" charset="0"/>
              </a:rPr>
              <a:t>NIST Cybersecurity Framework:</a:t>
            </a:r>
          </a:p>
          <a:p>
            <a:pPr marL="342900" indent="0">
              <a:buNone/>
            </a:pPr>
            <a:r>
              <a:rPr lang="en-US" sz="1500" dirty="0">
                <a:solidFill>
                  <a:srgbClr val="7B2C2C"/>
                </a:solidFill>
                <a:latin typeface="Courier New" pitchFamily="49" charset="0"/>
              </a:rPr>
              <a:t>https://www.nist.gov/cyberframework</a:t>
            </a:r>
          </a:p>
          <a:p>
            <a:pPr marL="342900" indent="-342900">
              <a:buFont typeface="Arial" panose="020B0604020202020204" pitchFamily="34" charset="0"/>
              <a:buChar char="•"/>
            </a:pPr>
            <a:r>
              <a:rPr lang="ro-RO" altLang="en-US" sz="1800" dirty="0">
                <a:latin typeface="Cambria" panose="02040503050406030204" pitchFamily="18" charset="0"/>
              </a:rPr>
              <a:t>OWASP Top 10:</a:t>
            </a:r>
          </a:p>
          <a:p>
            <a:pPr marL="342900" indent="0">
              <a:buNone/>
            </a:pPr>
            <a:r>
              <a:rPr lang="en-US" sz="1500" dirty="0">
                <a:solidFill>
                  <a:srgbClr val="7B2C2C"/>
                </a:solidFill>
                <a:latin typeface="Courier New" pitchFamily="49" charset="0"/>
              </a:rPr>
              <a:t>https://owasp.org/Top10</a:t>
            </a:r>
          </a:p>
          <a:p>
            <a:pPr>
              <a:buNone/>
            </a:pPr>
            <a:endParaRPr lang="ro-RO" sz="1800" dirty="0"/>
          </a:p>
          <a:p>
            <a:pPr marL="0" indent="0">
              <a:buNone/>
            </a:pPr>
            <a:r>
              <a:rPr lang="ro-RO" altLang="en-US" sz="1800" b="1" dirty="0">
                <a:solidFill>
                  <a:srgbClr val="7B1C2C"/>
                </a:solidFill>
                <a:latin typeface="Cambria" panose="02040503050406030204" pitchFamily="18" charset="0"/>
              </a:rPr>
              <a:t>Linux Security:</a:t>
            </a:r>
          </a:p>
          <a:p>
            <a:pPr marL="342900" indent="-342900">
              <a:buFont typeface="Arial" panose="020B0604020202020204" pitchFamily="34" charset="0"/>
              <a:buChar char="•"/>
            </a:pPr>
            <a:r>
              <a:rPr lang="ro-RO" altLang="en-US" sz="1800" dirty="0">
                <a:latin typeface="Cambria" panose="02040503050406030204" pitchFamily="18" charset="0"/>
              </a:rPr>
              <a:t>Linux Security Guide:</a:t>
            </a:r>
          </a:p>
          <a:p>
            <a:pPr marL="342900" indent="0">
              <a:buNone/>
            </a:pPr>
            <a:r>
              <a:rPr lang="en-US" sz="1500" dirty="0">
                <a:solidFill>
                  <a:srgbClr val="7B2C2C"/>
                </a:solidFill>
                <a:latin typeface="Courier New" pitchFamily="49" charset="0"/>
              </a:rPr>
              <a:t>https://www.kernel.org/doc/html/latest/security/index.html</a:t>
            </a:r>
          </a:p>
          <a:p>
            <a:pPr marL="342900" indent="-342900">
              <a:buFont typeface="Arial" panose="020B0604020202020204" pitchFamily="34" charset="0"/>
              <a:buChar char="•"/>
            </a:pPr>
            <a:r>
              <a:rPr lang="ro-RO" altLang="en-US" sz="1800" dirty="0">
                <a:latin typeface="Cambria" panose="02040503050406030204" pitchFamily="18" charset="0"/>
              </a:rPr>
              <a:t>SELinux User and Admin Guide:</a:t>
            </a:r>
          </a:p>
          <a:p>
            <a:pPr marL="342900" indent="0">
              <a:buNone/>
            </a:pPr>
            <a:r>
              <a:rPr lang="en-US" sz="1500" dirty="0">
                <a:solidFill>
                  <a:srgbClr val="7B2C2C"/>
                </a:solidFill>
                <a:latin typeface="Courier New" pitchFamily="49" charset="0"/>
              </a:rPr>
              <a:t>https://access.redhat.com/documentation/en-us/red_hat_enterprise_linux/9/html/using_selinux</a:t>
            </a:r>
          </a:p>
          <a:p>
            <a:pPr>
              <a:buNone/>
            </a:pPr>
            <a:endParaRPr lang="ro-RO" sz="1800" dirty="0"/>
          </a:p>
          <a:p>
            <a:pPr marL="0" indent="0">
              <a:buNone/>
            </a:pPr>
            <a:r>
              <a:rPr lang="ro-RO" altLang="en-US" sz="1800" b="1" dirty="0">
                <a:solidFill>
                  <a:srgbClr val="7B1C2C"/>
                </a:solidFill>
                <a:latin typeface="Cambria" panose="02040503050406030204" pitchFamily="18" charset="0"/>
              </a:rPr>
              <a:t>Windows Security:</a:t>
            </a:r>
          </a:p>
          <a:p>
            <a:pPr marL="342900" indent="-342900">
              <a:buFont typeface="Arial" panose="020B0604020202020204" pitchFamily="34" charset="0"/>
              <a:buChar char="•"/>
            </a:pPr>
            <a:r>
              <a:rPr lang="ro-RO" altLang="en-US" sz="1800" dirty="0">
                <a:latin typeface="Cambria" panose="02040503050406030204" pitchFamily="18" charset="0"/>
              </a:rPr>
              <a:t>Microsoft Security Documentation:</a:t>
            </a:r>
          </a:p>
          <a:p>
            <a:pPr marL="342900" indent="0">
              <a:buNone/>
            </a:pPr>
            <a:r>
              <a:rPr lang="en-US" sz="1500" dirty="0">
                <a:solidFill>
                  <a:srgbClr val="7B2C2C"/>
                </a:solidFill>
                <a:latin typeface="Courier New" pitchFamily="49" charset="0"/>
              </a:rPr>
              <a:t>https://learn.microsoft.com/security</a:t>
            </a:r>
          </a:p>
          <a:p>
            <a:pPr>
              <a:buNone/>
            </a:pPr>
            <a:endParaRPr lang="ro-RO" sz="1800" dirty="0"/>
          </a:p>
          <a:p>
            <a:pPr marL="0" indent="0">
              <a:buNone/>
            </a:pPr>
            <a:r>
              <a:rPr lang="ro-RO" altLang="en-US" sz="1800" b="1" dirty="0">
                <a:solidFill>
                  <a:srgbClr val="7B1C2C"/>
                </a:solidFill>
                <a:latin typeface="Cambria" panose="02040503050406030204" pitchFamily="18" charset="0"/>
              </a:rPr>
              <a:t>Știri securitate zilnice:</a:t>
            </a:r>
          </a:p>
          <a:p>
            <a:pPr marL="342900" indent="-342900">
              <a:buFont typeface="Arial" panose="020B0604020202020204" pitchFamily="34" charset="0"/>
              <a:buChar char="•"/>
            </a:pPr>
            <a:r>
              <a:rPr lang="ro-RO" altLang="en-US" sz="1800" dirty="0">
                <a:latin typeface="Cambria" panose="02040503050406030204" pitchFamily="18" charset="0"/>
              </a:rPr>
              <a:t>BleepingComputer, The Hacker News, Krebs on Security, SANS Internet Stormcenter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4</a:t>
            </a:fld>
            <a:endParaRPr lang="en-US" altLang="en-US" dirty="0">
              <a:latin typeface="Cambria" panose="02040503050406030204" pitchFamily="18" charset="0"/>
            </a:endParaRPr>
          </a:p>
        </p:txBody>
      </p:sp>
      <p:sp>
        <p:nvSpPr>
          <p:cNvPr id="3075" name="Rectangle 2"/>
          <p:cNvSpPr>
            <a:spLocks noGrp="1" noChangeArrowheads="1"/>
          </p:cNvSpPr>
          <p:nvPr>
            <p:ph type="title"/>
          </p:nvPr>
        </p:nvSpPr>
        <p:spPr>
          <a:xfrm>
            <a:off x="457200" y="0"/>
            <a:ext cx="8229600" cy="9144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Ransomware attacks</a:t>
            </a:r>
          </a:p>
        </p:txBody>
      </p:sp>
      <p:pic>
        <p:nvPicPr>
          <p:cNvPr id="2" name="Picture 1">
            <a:extLst>
              <a:ext uri="{FF2B5EF4-FFF2-40B4-BE49-F238E27FC236}">
                <a16:creationId xmlns:a16="http://schemas.microsoft.com/office/drawing/2014/main" id="{9BDF17A6-4B4F-4C50-BB24-16A3CE75A37E}"/>
              </a:ext>
            </a:extLst>
          </p:cNvPr>
          <p:cNvPicPr>
            <a:picLocks noChangeAspect="1"/>
          </p:cNvPicPr>
          <p:nvPr/>
        </p:nvPicPr>
        <p:blipFill>
          <a:blip r:embed="rId2"/>
          <a:stretch>
            <a:fillRect/>
          </a:stretch>
        </p:blipFill>
        <p:spPr>
          <a:xfrm>
            <a:off x="517717" y="1161933"/>
            <a:ext cx="8611043" cy="4534133"/>
          </a:xfrm>
          <a:prstGeom prst="rect">
            <a:avLst/>
          </a:prstGeom>
        </p:spPr>
      </p:pic>
      <p:sp>
        <p:nvSpPr>
          <p:cNvPr id="3" name="Rectangle 2">
            <a:extLst>
              <a:ext uri="{FF2B5EF4-FFF2-40B4-BE49-F238E27FC236}">
                <a16:creationId xmlns:a16="http://schemas.microsoft.com/office/drawing/2014/main" id="{4C7F2707-3572-4494-9830-FEDCFBC16ABC}"/>
              </a:ext>
            </a:extLst>
          </p:cNvPr>
          <p:cNvSpPr/>
          <p:nvPr/>
        </p:nvSpPr>
        <p:spPr>
          <a:xfrm>
            <a:off x="647700" y="5875893"/>
            <a:ext cx="7848600" cy="646331"/>
          </a:xfrm>
          <a:prstGeom prst="rect">
            <a:avLst/>
          </a:prstGeom>
        </p:spPr>
        <p:txBody>
          <a:bodyPr wrap="square">
            <a:spAutoFit/>
          </a:bodyPr>
          <a:lstStyle/>
          <a:p>
            <a:r>
              <a:rPr lang="ro-RO" dirty="0">
                <a:latin typeface="Cambria" panose="02040503050406030204" pitchFamily="18" charset="0"/>
                <a:ea typeface="Cambria" panose="02040503050406030204" pitchFamily="18" charset="0"/>
              </a:rPr>
              <a:t>https://thehackernews.com/2026/03/bearlyfy-hits-70-russian-firms-with.html</a:t>
            </a:r>
          </a:p>
        </p:txBody>
      </p:sp>
    </p:spTree>
    <p:extLst>
      <p:ext uri="{BB962C8B-B14F-4D97-AF65-F5344CB8AC3E}">
        <p14:creationId xmlns:p14="http://schemas.microsoft.com/office/powerpoint/2010/main" val="1913407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5</a:t>
            </a:fld>
            <a:endParaRPr lang="en-US" altLang="en-US" dirty="0">
              <a:latin typeface="Cambria" panose="02040503050406030204" pitchFamily="18" charset="0"/>
            </a:endParaRPr>
          </a:p>
        </p:txBody>
      </p:sp>
      <p:sp>
        <p:nvSpPr>
          <p:cNvPr id="3075" name="Rectangle 2"/>
          <p:cNvSpPr>
            <a:spLocks noGrp="1" noChangeArrowheads="1"/>
          </p:cNvSpPr>
          <p:nvPr>
            <p:ph type="title"/>
          </p:nvPr>
        </p:nvSpPr>
        <p:spPr>
          <a:xfrm>
            <a:off x="457200" y="0"/>
            <a:ext cx="8153400" cy="1554162"/>
          </a:xfrm>
        </p:spPr>
        <p:txBody>
          <a:bodyPr/>
          <a:lstStyle/>
          <a:p>
            <a:pPr eaLnBrk="1" hangingPunct="1"/>
            <a:r>
              <a:rPr lang="en-US" altLang="en-US" sz="3000" dirty="0">
                <a:solidFill>
                  <a:srgbClr val="CC3300"/>
                </a:solidFill>
                <a:latin typeface="Cambria" panose="02040503050406030204" pitchFamily="18" charset="0"/>
                <a:cs typeface="Times New Roman" pitchFamily="18" charset="0"/>
              </a:rPr>
              <a:t>Cybersecurity News: Using Quantum Networking for Security</a:t>
            </a:r>
          </a:p>
        </p:txBody>
      </p:sp>
      <p:sp>
        <p:nvSpPr>
          <p:cNvPr id="2" name="Rectangle 1"/>
          <p:cNvSpPr/>
          <p:nvPr/>
        </p:nvSpPr>
        <p:spPr>
          <a:xfrm>
            <a:off x="838200" y="2133600"/>
            <a:ext cx="7620000" cy="1107996"/>
          </a:xfrm>
          <a:prstGeom prst="rect">
            <a:avLst/>
          </a:prstGeom>
        </p:spPr>
        <p:txBody>
          <a:bodyPr wrap="square">
            <a:spAutoFit/>
          </a:bodyPr>
          <a:lstStyle/>
          <a:p>
            <a:r>
              <a:rPr lang="en-US" sz="2200" dirty="0">
                <a:latin typeface="Cambria" panose="02040503050406030204" pitchFamily="18" charset="0"/>
                <a:ea typeface="Cambria" panose="02040503050406030204" pitchFamily="18" charset="0"/>
                <a:hlinkClick r:id="rId2"/>
              </a:rPr>
              <a:t>https://securityboulevard.com/2026/04/quantum-networking-breakthrough-points-to-key-security-gains//</a:t>
            </a:r>
            <a:endParaRPr lang="en-US" sz="2200" dirty="0">
              <a:latin typeface="Cambria" panose="02040503050406030204" pitchFamily="18" charset="0"/>
              <a:ea typeface="Cambria" panose="02040503050406030204" pitchFamily="18" charset="0"/>
            </a:endParaRPr>
          </a:p>
          <a:p>
            <a:endParaRPr lang="en-US" sz="2200" dirty="0">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AAD47D2B-5C16-485F-ADFC-DC9A63A4A6E3}"/>
              </a:ext>
            </a:extLst>
          </p:cNvPr>
          <p:cNvPicPr>
            <a:picLocks noChangeAspect="1"/>
          </p:cNvPicPr>
          <p:nvPr/>
        </p:nvPicPr>
        <p:blipFill>
          <a:blip r:embed="rId3"/>
          <a:stretch>
            <a:fillRect/>
          </a:stretch>
        </p:blipFill>
        <p:spPr>
          <a:xfrm>
            <a:off x="1015817" y="2854229"/>
            <a:ext cx="7112366" cy="3390996"/>
          </a:xfrm>
          <a:prstGeom prst="rect">
            <a:avLst/>
          </a:prstGeom>
        </p:spPr>
      </p:pic>
    </p:spTree>
    <p:extLst>
      <p:ext uri="{BB962C8B-B14F-4D97-AF65-F5344CB8AC3E}">
        <p14:creationId xmlns:p14="http://schemas.microsoft.com/office/powerpoint/2010/main" val="3878787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6</a:t>
            </a:fld>
            <a:endParaRPr lang="en-US" altLang="en-US" dirty="0">
              <a:latin typeface="Cambria" panose="02040503050406030204" pitchFamily="18" charset="0"/>
            </a:endParaRPr>
          </a:p>
        </p:txBody>
      </p:sp>
      <p:sp>
        <p:nvSpPr>
          <p:cNvPr id="3075" name="Rectangle 2"/>
          <p:cNvSpPr>
            <a:spLocks noGrp="1" noChangeArrowheads="1"/>
          </p:cNvSpPr>
          <p:nvPr>
            <p:ph type="title"/>
          </p:nvPr>
        </p:nvSpPr>
        <p:spPr>
          <a:xfrm>
            <a:off x="457200" y="0"/>
            <a:ext cx="8229600" cy="1143000"/>
          </a:xfrm>
        </p:spPr>
        <p:txBody>
          <a:bodyPr/>
          <a:lstStyle/>
          <a:p>
            <a:pPr eaLnBrk="1" hangingPunct="1"/>
            <a:r>
              <a:rPr lang="en-US" altLang="en-US" sz="3000" dirty="0">
                <a:solidFill>
                  <a:srgbClr val="CC3300"/>
                </a:solidFill>
                <a:latin typeface="Cambria" panose="02040503050406030204" pitchFamily="18" charset="0"/>
                <a:cs typeface="Times New Roman" pitchFamily="18" charset="0"/>
              </a:rPr>
              <a:t>Cybersecurity News: AI vs. AI</a:t>
            </a:r>
          </a:p>
        </p:txBody>
      </p:sp>
      <p:sp>
        <p:nvSpPr>
          <p:cNvPr id="2" name="Rectangle 1"/>
          <p:cNvSpPr/>
          <p:nvPr/>
        </p:nvSpPr>
        <p:spPr>
          <a:xfrm>
            <a:off x="152401" y="1364159"/>
            <a:ext cx="8839198" cy="769441"/>
          </a:xfrm>
          <a:prstGeom prst="rect">
            <a:avLst/>
          </a:prstGeom>
        </p:spPr>
        <p:txBody>
          <a:bodyPr wrap="square">
            <a:spAutoFit/>
          </a:bodyPr>
          <a:lstStyle/>
          <a:p>
            <a:r>
              <a:rPr lang="en-US" sz="2200" dirty="0">
                <a:latin typeface="Cambria" panose="02040503050406030204" pitchFamily="18" charset="0"/>
                <a:ea typeface="Cambria" panose="02040503050406030204" pitchFamily="18" charset="0"/>
              </a:rPr>
              <a:t>https://thehackernews.com/2025/11/chinese-hackers-use-anthropics-ai-to.html</a:t>
            </a:r>
          </a:p>
        </p:txBody>
      </p:sp>
      <p:pic>
        <p:nvPicPr>
          <p:cNvPr id="4" name="Picture 3">
            <a:extLst>
              <a:ext uri="{FF2B5EF4-FFF2-40B4-BE49-F238E27FC236}">
                <a16:creationId xmlns:a16="http://schemas.microsoft.com/office/drawing/2014/main" id="{73A34B29-B22C-461B-BAA3-596E7AA42427}"/>
              </a:ext>
            </a:extLst>
          </p:cNvPr>
          <p:cNvPicPr>
            <a:picLocks noChangeAspect="1"/>
          </p:cNvPicPr>
          <p:nvPr/>
        </p:nvPicPr>
        <p:blipFill>
          <a:blip r:embed="rId2"/>
          <a:stretch>
            <a:fillRect/>
          </a:stretch>
        </p:blipFill>
        <p:spPr>
          <a:xfrm>
            <a:off x="990600" y="2186431"/>
            <a:ext cx="7385269" cy="4540124"/>
          </a:xfrm>
          <a:prstGeom prst="rect">
            <a:avLst/>
          </a:prstGeom>
        </p:spPr>
      </p:pic>
    </p:spTree>
    <p:extLst>
      <p:ext uri="{BB962C8B-B14F-4D97-AF65-F5344CB8AC3E}">
        <p14:creationId xmlns:p14="http://schemas.microsoft.com/office/powerpoint/2010/main" val="664942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7</a:t>
            </a:fld>
            <a:endParaRPr lang="en-US" altLang="en-US">
              <a:latin typeface="Cambria" panose="02040503050406030204" pitchFamily="18" charset="0"/>
            </a:endParaRPr>
          </a:p>
        </p:txBody>
      </p:sp>
      <p:sp>
        <p:nvSpPr>
          <p:cNvPr id="3075" name="Rectangle 2"/>
          <p:cNvSpPr>
            <a:spLocks noGrp="1" noChangeArrowheads="1"/>
          </p:cNvSpPr>
          <p:nvPr>
            <p:ph type="title"/>
          </p:nvPr>
        </p:nvSpPr>
        <p:spPr/>
        <p:txBody>
          <a:bodyPr/>
          <a:lstStyle/>
          <a:p>
            <a:pPr eaLnBrk="1" hangingPunct="1"/>
            <a:r>
              <a:rPr lang="en-US" altLang="en-US" sz="3300" dirty="0">
                <a:solidFill>
                  <a:srgbClr val="CC3300"/>
                </a:solidFill>
                <a:latin typeface="Cambria" panose="02040503050406030204" pitchFamily="18" charset="0"/>
                <a:cs typeface="Times New Roman" pitchFamily="18" charset="0"/>
              </a:rPr>
              <a:t>Introduction</a:t>
            </a:r>
          </a:p>
        </p:txBody>
      </p:sp>
      <p:sp>
        <p:nvSpPr>
          <p:cNvPr id="3077" name="Text Box 47"/>
          <p:cNvSpPr txBox="1">
            <a:spLocks noChangeArrowheads="1"/>
          </p:cNvSpPr>
          <p:nvPr/>
        </p:nvSpPr>
        <p:spPr bwMode="auto">
          <a:xfrm>
            <a:off x="685800" y="2117725"/>
            <a:ext cx="8382000" cy="3818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algn="l" eaLnBrk="1" hangingPunct="1"/>
            <a:r>
              <a:rPr lang="en-US" altLang="en-US" sz="2200" dirty="0">
                <a:latin typeface="Cambria" panose="02040503050406030204" pitchFamily="18" charset="0"/>
              </a:rPr>
              <a:t>Network/OS security represents a </a:t>
            </a:r>
            <a:r>
              <a:rPr lang="en-US" altLang="en-US" sz="2200" dirty="0">
                <a:solidFill>
                  <a:srgbClr val="CC3300"/>
                </a:solidFill>
                <a:latin typeface="Cambria" panose="02040503050406030204" pitchFamily="18" charset="0"/>
              </a:rPr>
              <a:t>hot topic </a:t>
            </a:r>
            <a:r>
              <a:rPr lang="en-US" altLang="en-US" sz="2200" dirty="0">
                <a:latin typeface="Cambria" panose="02040503050406030204" pitchFamily="18" charset="0"/>
              </a:rPr>
              <a:t>in the </a:t>
            </a:r>
            <a:r>
              <a:rPr lang="ro-RO" altLang="en-US" sz="2200" dirty="0">
                <a:latin typeface="Cambria" panose="02040503050406030204" pitchFamily="18" charset="0"/>
              </a:rPr>
              <a:t>IT</a:t>
            </a:r>
            <a:r>
              <a:rPr lang="en-US" altLang="en-US" sz="2200" dirty="0">
                <a:latin typeface="Cambria" panose="02040503050406030204" pitchFamily="18" charset="0"/>
              </a:rPr>
              <a:t> world</a:t>
            </a:r>
            <a:endParaRPr lang="ro-RO" altLang="en-US" sz="2200" dirty="0">
              <a:latin typeface="Cambria" panose="02040503050406030204" pitchFamily="18" charset="0"/>
            </a:endParaRPr>
          </a:p>
          <a:p>
            <a:pPr algn="l" eaLnBrk="1" hangingPunct="1"/>
            <a:endParaRPr lang="ro-RO" altLang="en-US" sz="2200" dirty="0">
              <a:latin typeface="Cambria" panose="02040503050406030204" pitchFamily="18" charset="0"/>
            </a:endParaRPr>
          </a:p>
          <a:p>
            <a:pPr algn="l" eaLnBrk="1" hangingPunct="1"/>
            <a:r>
              <a:rPr lang="en-US" altLang="en-US" sz="2200" dirty="0">
                <a:latin typeface="Cambria" panose="02040503050406030204" pitchFamily="18" charset="0"/>
              </a:rPr>
              <a:t>Security: </a:t>
            </a:r>
            <a:r>
              <a:rPr lang="en-US" altLang="en-US" sz="2200" dirty="0">
                <a:solidFill>
                  <a:srgbClr val="CC3300"/>
                </a:solidFill>
                <a:latin typeface="Cambria" panose="02040503050406030204" pitchFamily="18" charset="0"/>
              </a:rPr>
              <a:t>warranty/steps that must be taken to protect</a:t>
            </a:r>
            <a:r>
              <a:rPr lang="en-US" altLang="en-US" sz="2200" dirty="0">
                <a:latin typeface="Cambria" panose="02040503050406030204" pitchFamily="18" charset="0"/>
              </a:rPr>
              <a:t> a computer and the information stored on it</a:t>
            </a:r>
            <a:endParaRPr lang="ro-RO" altLang="en-US" sz="2200" dirty="0">
              <a:latin typeface="Cambria" panose="02040503050406030204" pitchFamily="18" charset="0"/>
            </a:endParaRPr>
          </a:p>
          <a:p>
            <a:pPr algn="l" eaLnBrk="1" hangingPunct="1"/>
            <a:endParaRPr lang="ro-RO" altLang="en-US" sz="2200" dirty="0">
              <a:latin typeface="Cambria" panose="02040503050406030204" pitchFamily="18" charset="0"/>
            </a:endParaRPr>
          </a:p>
          <a:p>
            <a:pPr algn="l" eaLnBrk="1" hangingPunct="1"/>
            <a:r>
              <a:rPr lang="en-US" altLang="en-US" sz="2200" dirty="0">
                <a:latin typeface="Cambria" panose="02040503050406030204" pitchFamily="18" charset="0"/>
              </a:rPr>
              <a:t>The need is for a </a:t>
            </a:r>
            <a:r>
              <a:rPr lang="en-US" altLang="en-US" sz="2200" dirty="0">
                <a:solidFill>
                  <a:srgbClr val="CC3300"/>
                </a:solidFill>
                <a:latin typeface="Cambria" panose="02040503050406030204" pitchFamily="18" charset="0"/>
              </a:rPr>
              <a:t>balance between accessibility and security</a:t>
            </a:r>
          </a:p>
          <a:p>
            <a:pPr algn="l" eaLnBrk="1" hangingPunct="1"/>
            <a:endParaRPr lang="ro-RO" altLang="en-US" sz="2200" dirty="0">
              <a:latin typeface="Cambria" panose="02040503050406030204" pitchFamily="18" charset="0"/>
            </a:endParaRPr>
          </a:p>
          <a:p>
            <a:pPr algn="l" eaLnBrk="1" hangingPunct="1"/>
            <a:r>
              <a:rPr lang="en-US" altLang="en-US" sz="2200" dirty="0">
                <a:latin typeface="Cambria" panose="02040503050406030204" pitchFamily="18" charset="0"/>
              </a:rPr>
              <a:t>The users prefer the first notion, administrators the second one</a:t>
            </a:r>
            <a:r>
              <a:rPr lang="ro-RO" altLang="en-US" sz="2200" dirty="0">
                <a:latin typeface="Cambria" panose="02040503050406030204" pitchFamily="18" charset="0"/>
              </a:rPr>
              <a:t>!</a:t>
            </a:r>
            <a:endParaRPr lang="en-US" altLang="en-US" sz="2200" dirty="0">
              <a:latin typeface="Cambria" panose="02040503050406030204" pitchFamily="18" charset="0"/>
            </a:endParaRPr>
          </a:p>
          <a:p>
            <a:pPr algn="l" eaLnBrk="1" hangingPunct="1"/>
            <a:endParaRPr lang="ro-RO" altLang="en-US" sz="2200" dirty="0">
              <a:latin typeface="Cambria" panose="02040503050406030204" pitchFamily="18" charset="0"/>
            </a:endParaRPr>
          </a:p>
          <a:p>
            <a:pPr algn="l" eaLnBrk="1" hangingPunct="1"/>
            <a:endParaRPr lang="en-US" altLang="en-US" sz="2200" dirty="0">
              <a:latin typeface="Cambria" panose="02040503050406030204" pitchFamily="18" charset="0"/>
            </a:endParaRPr>
          </a:p>
          <a:p>
            <a:pPr algn="l" eaLnBrk="1" hangingPunct="1"/>
            <a:endParaRPr lang="en-US" altLang="en-US" sz="2200" dirty="0">
              <a:latin typeface="Cambria" panose="02040503050406030204" pitchFamily="18" charset="0"/>
            </a:endParaRPr>
          </a:p>
        </p:txBody>
      </p:sp>
    </p:spTree>
    <p:extLst>
      <p:ext uri="{BB962C8B-B14F-4D97-AF65-F5344CB8AC3E}">
        <p14:creationId xmlns:p14="http://schemas.microsoft.com/office/powerpoint/2010/main" val="4288179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2D39B2F7-610F-49A7-9C2D-75B46A00A66C}" type="slidenum">
              <a:rPr lang="en-US" altLang="en-US">
                <a:latin typeface="Cambria" panose="02040503050406030204" pitchFamily="18" charset="0"/>
              </a:rPr>
              <a:pPr eaLnBrk="1" hangingPunct="1"/>
              <a:t>8</a:t>
            </a:fld>
            <a:endParaRPr lang="en-US" altLang="en-US">
              <a:latin typeface="Cambria" panose="02040503050406030204" pitchFamily="18" charset="0"/>
            </a:endParaRPr>
          </a:p>
        </p:txBody>
      </p:sp>
      <p:sp>
        <p:nvSpPr>
          <p:cNvPr id="4099" name="Rectangle 2"/>
          <p:cNvSpPr>
            <a:spLocks noGrp="1" noChangeArrowheads="1"/>
          </p:cNvSpPr>
          <p:nvPr>
            <p:ph type="title"/>
          </p:nvPr>
        </p:nvSpPr>
        <p:spPr>
          <a:xfrm>
            <a:off x="457200" y="0"/>
            <a:ext cx="8229600" cy="9144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Introduction</a:t>
            </a:r>
            <a:r>
              <a:rPr lang="ro-RO" altLang="en-US" sz="3300" dirty="0">
                <a:solidFill>
                  <a:srgbClr val="CC3300"/>
                </a:solidFill>
                <a:latin typeface="Cambria" panose="02040503050406030204" pitchFamily="18" charset="0"/>
                <a:cs typeface="Times New Roman" pitchFamily="18" charset="0"/>
              </a:rPr>
              <a:t> (cont.)</a:t>
            </a:r>
            <a:endParaRPr lang="en-US" altLang="en-US" sz="3300" dirty="0">
              <a:solidFill>
                <a:srgbClr val="CC3300"/>
              </a:solidFill>
              <a:latin typeface="Cambria" panose="02040503050406030204" pitchFamily="18" charset="0"/>
              <a:cs typeface="Times New Roman" pitchFamily="18" charset="0"/>
            </a:endParaRPr>
          </a:p>
        </p:txBody>
      </p:sp>
      <p:sp>
        <p:nvSpPr>
          <p:cNvPr id="4100" name="Text Box 3"/>
          <p:cNvSpPr txBox="1">
            <a:spLocks noChangeArrowheads="1"/>
          </p:cNvSpPr>
          <p:nvPr/>
        </p:nvSpPr>
        <p:spPr bwMode="auto">
          <a:xfrm>
            <a:off x="685800" y="1560513"/>
            <a:ext cx="8001000" cy="433068"/>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algn="l" eaLnBrk="1" hangingPunct="1"/>
            <a:endParaRPr lang="en-US" altLang="en-US" sz="2200">
              <a:latin typeface="Cambria" panose="02040503050406030204" pitchFamily="18" charset="0"/>
            </a:endParaRPr>
          </a:p>
        </p:txBody>
      </p:sp>
      <p:sp>
        <p:nvSpPr>
          <p:cNvPr id="4101" name="Text Box 4"/>
          <p:cNvSpPr txBox="1">
            <a:spLocks noChangeArrowheads="1"/>
          </p:cNvSpPr>
          <p:nvPr/>
        </p:nvSpPr>
        <p:spPr bwMode="auto">
          <a:xfrm>
            <a:off x="609600" y="914400"/>
            <a:ext cx="8382000" cy="623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algn="l" eaLnBrk="1" hangingPunct="1"/>
            <a:r>
              <a:rPr lang="en-US" altLang="en-US" sz="1900" dirty="0">
                <a:latin typeface="Cambria" panose="02040503050406030204" pitchFamily="18" charset="0"/>
              </a:rPr>
              <a:t>The security level depends on multiple factors: </a:t>
            </a:r>
          </a:p>
          <a:p>
            <a:pPr algn="l" eaLnBrk="1" hangingPunct="1"/>
            <a:endParaRPr lang="en-US" altLang="en-US" sz="1900" dirty="0">
              <a:latin typeface="Cambria" panose="02040503050406030204" pitchFamily="18" charset="0"/>
            </a:endParaRPr>
          </a:p>
          <a:p>
            <a:pPr algn="l" eaLnBrk="1" hangingPunct="1"/>
            <a:r>
              <a:rPr lang="en-US" altLang="en-US" sz="1900" b="1" dirty="0">
                <a:latin typeface="Cambria" panose="02040503050406030204" pitchFamily="18" charset="0"/>
              </a:rPr>
              <a:t>The business type of the company</a:t>
            </a:r>
            <a:br>
              <a:rPr lang="en-US" altLang="en-US" sz="1900" dirty="0">
                <a:latin typeface="Cambria" panose="02040503050406030204" pitchFamily="18" charset="0"/>
              </a:rPr>
            </a:br>
            <a:r>
              <a:rPr lang="ro-RO" altLang="en-US" sz="1900" dirty="0">
                <a:latin typeface="Cambria" panose="02040503050406030204" pitchFamily="18" charset="0"/>
              </a:rPr>
              <a:t>- </a:t>
            </a:r>
            <a:r>
              <a:rPr lang="en-US" altLang="en-US" sz="1900" dirty="0">
                <a:latin typeface="Cambria" panose="02040503050406030204" pitchFamily="18" charset="0"/>
              </a:rPr>
              <a:t>Governmental, juridical institutions, </a:t>
            </a:r>
            <a:r>
              <a:rPr lang="ro-RO" altLang="en-US" sz="1900" dirty="0">
                <a:latin typeface="Cambria" panose="02040503050406030204" pitchFamily="18" charset="0"/>
              </a:rPr>
              <a:t>etc. </a:t>
            </a:r>
            <a:endParaRPr lang="en-US" altLang="en-US" sz="1900" dirty="0">
              <a:latin typeface="Cambria" panose="02040503050406030204" pitchFamily="18" charset="0"/>
            </a:endParaRPr>
          </a:p>
          <a:p>
            <a:pPr algn="l" eaLnBrk="1" hangingPunct="1"/>
            <a:r>
              <a:rPr lang="ro-RO" altLang="en-US" sz="1900" dirty="0">
                <a:latin typeface="Cambria" panose="02040503050406030204" pitchFamily="18" charset="0"/>
              </a:rPr>
              <a:t>- </a:t>
            </a:r>
            <a:r>
              <a:rPr lang="en-US" altLang="en-US" sz="1900" dirty="0">
                <a:latin typeface="Cambria" panose="02040503050406030204" pitchFamily="18" charset="0"/>
              </a:rPr>
              <a:t>Educational institutions</a:t>
            </a:r>
            <a:r>
              <a:rPr lang="ro-RO" altLang="en-US" sz="1900" dirty="0">
                <a:latin typeface="Cambria" panose="02040503050406030204" pitchFamily="18" charset="0"/>
              </a:rPr>
              <a:t> (</a:t>
            </a:r>
            <a:r>
              <a:rPr lang="en-US" altLang="en-US" sz="1900" dirty="0">
                <a:latin typeface="Cambria" panose="02040503050406030204" pitchFamily="18" charset="0"/>
              </a:rPr>
              <a:t>the students information is stored – marks, etc.</a:t>
            </a:r>
            <a:r>
              <a:rPr lang="ro-RO" altLang="en-US" sz="1900" dirty="0">
                <a:latin typeface="Cambria" panose="02040503050406030204" pitchFamily="18" charset="0"/>
              </a:rPr>
              <a:t>)</a:t>
            </a:r>
            <a:endParaRPr lang="en-US" altLang="en-US" sz="1900" dirty="0">
              <a:latin typeface="Cambria" panose="02040503050406030204" pitchFamily="18" charset="0"/>
            </a:endParaRPr>
          </a:p>
          <a:p>
            <a:pPr algn="l" eaLnBrk="1" hangingPunct="1"/>
            <a:r>
              <a:rPr lang="ro-RO" altLang="en-US" sz="1900" dirty="0">
                <a:latin typeface="Cambria" panose="02040503050406030204" pitchFamily="18" charset="0"/>
              </a:rPr>
              <a:t>- </a:t>
            </a:r>
            <a:r>
              <a:rPr lang="en-US" altLang="en-US" sz="1900" dirty="0">
                <a:latin typeface="Cambria" panose="02040503050406030204" pitchFamily="18" charset="0"/>
              </a:rPr>
              <a:t>Hospitals, other medical institutions</a:t>
            </a:r>
          </a:p>
          <a:p>
            <a:pPr algn="l" eaLnBrk="1" hangingPunct="1"/>
            <a:r>
              <a:rPr lang="ro-RO" altLang="en-US" sz="1900" dirty="0">
                <a:latin typeface="Cambria" panose="02040503050406030204" pitchFamily="18" charset="0"/>
              </a:rPr>
              <a:t>- </a:t>
            </a:r>
            <a:r>
              <a:rPr lang="en-US" altLang="en-US" sz="1900" dirty="0">
                <a:latin typeface="Cambria" panose="02040503050406030204" pitchFamily="18" charset="0"/>
              </a:rPr>
              <a:t>Companies in the military domain</a:t>
            </a:r>
            <a:r>
              <a:rPr lang="ro-RO" altLang="en-US" sz="1900" dirty="0">
                <a:latin typeface="Cambria" panose="02040503050406030204" pitchFamily="18" charset="0"/>
              </a:rPr>
              <a:t>/ </a:t>
            </a:r>
            <a:r>
              <a:rPr lang="en-US" altLang="en-US" sz="1900" dirty="0">
                <a:latin typeface="Cambria" panose="02040503050406030204" pitchFamily="18" charset="0"/>
              </a:rPr>
              <a:t>other institutions involved in state’s security</a:t>
            </a:r>
          </a:p>
          <a:p>
            <a:pPr algn="l" eaLnBrk="1" hangingPunct="1"/>
            <a:r>
              <a:rPr lang="ro-RO" altLang="en-US" sz="1900" dirty="0">
                <a:latin typeface="Cambria" panose="02040503050406030204" pitchFamily="18" charset="0"/>
              </a:rPr>
              <a:t>- </a:t>
            </a:r>
            <a:r>
              <a:rPr lang="en-US" altLang="en-US" sz="1900" dirty="0">
                <a:latin typeface="Cambria" panose="02040503050406030204" pitchFamily="18" charset="0"/>
              </a:rPr>
              <a:t>Diverse companies</a:t>
            </a:r>
            <a:r>
              <a:rPr lang="ro-RO" altLang="en-US" sz="1900" dirty="0">
                <a:latin typeface="Cambria" panose="02040503050406030204" pitchFamily="18" charset="0"/>
              </a:rPr>
              <a:t>/</a:t>
            </a:r>
            <a:r>
              <a:rPr lang="en-US" altLang="en-US" sz="1900" dirty="0">
                <a:latin typeface="Cambria" panose="02040503050406030204" pitchFamily="18" charset="0"/>
              </a:rPr>
              <a:t>organizations which are gathering data under the confidentiality warranty, </a:t>
            </a:r>
            <a:r>
              <a:rPr lang="ro-RO" altLang="en-US" sz="1900" dirty="0">
                <a:latin typeface="Cambria" panose="02040503050406030204" pitchFamily="18" charset="0"/>
              </a:rPr>
              <a:t>etc.</a:t>
            </a:r>
            <a:endParaRPr lang="en-US" altLang="en-US" sz="1900" dirty="0">
              <a:latin typeface="Cambria" panose="02040503050406030204" pitchFamily="18" charset="0"/>
            </a:endParaRPr>
          </a:p>
          <a:p>
            <a:pPr algn="l" eaLnBrk="1" hangingPunct="1"/>
            <a:endParaRPr lang="ro-RO" altLang="en-US" sz="1900" b="1" dirty="0">
              <a:latin typeface="Cambria" panose="02040503050406030204" pitchFamily="18" charset="0"/>
            </a:endParaRPr>
          </a:p>
          <a:p>
            <a:pPr algn="l" eaLnBrk="1" hangingPunct="1"/>
            <a:r>
              <a:rPr lang="en-US" altLang="en-US" sz="1900" b="1" dirty="0">
                <a:latin typeface="Cambria" panose="02040503050406030204" pitchFamily="18" charset="0"/>
              </a:rPr>
              <a:t>Types of data stored in the network/in the company’s computers</a:t>
            </a:r>
            <a:br>
              <a:rPr lang="en-US" altLang="en-US" sz="1900" dirty="0">
                <a:latin typeface="Cambria" panose="02040503050406030204" pitchFamily="18" charset="0"/>
              </a:rPr>
            </a:br>
            <a:r>
              <a:rPr lang="ro-RO" altLang="en-US" sz="1900" dirty="0">
                <a:latin typeface="Cambria" panose="02040503050406030204" pitchFamily="18" charset="0"/>
              </a:rPr>
              <a:t>- </a:t>
            </a:r>
            <a:r>
              <a:rPr lang="en-US" altLang="en-US" sz="1900" dirty="0">
                <a:latin typeface="Cambria" panose="02040503050406030204" pitchFamily="18" charset="0"/>
              </a:rPr>
              <a:t>Records about payment/personal information of the clients/customers</a:t>
            </a:r>
            <a:endParaRPr lang="ro-RO" altLang="en-US" sz="1900" dirty="0">
              <a:latin typeface="Cambria" panose="02040503050406030204" pitchFamily="18" charset="0"/>
            </a:endParaRPr>
          </a:p>
          <a:p>
            <a:pPr algn="l" eaLnBrk="1" hangingPunct="1"/>
            <a:r>
              <a:rPr lang="ro-RO" altLang="en-US" sz="1900" dirty="0">
                <a:latin typeface="Cambria" panose="02040503050406030204" pitchFamily="18" charset="0"/>
              </a:rPr>
              <a:t>- </a:t>
            </a:r>
            <a:r>
              <a:rPr lang="en-US" altLang="en-US" sz="1900" dirty="0">
                <a:latin typeface="Cambria" panose="02040503050406030204" pitchFamily="18" charset="0"/>
              </a:rPr>
              <a:t>Information about accountancy, taxes, </a:t>
            </a:r>
            <a:r>
              <a:rPr lang="ro-RO" altLang="en-US" sz="1900" dirty="0">
                <a:latin typeface="Cambria" panose="02040503050406030204" pitchFamily="18" charset="0"/>
              </a:rPr>
              <a:t>etc. </a:t>
            </a:r>
            <a:endParaRPr lang="en-US" altLang="en-US" sz="1900" dirty="0">
              <a:latin typeface="Cambria" panose="02040503050406030204" pitchFamily="18" charset="0"/>
            </a:endParaRPr>
          </a:p>
          <a:p>
            <a:pPr algn="l" eaLnBrk="1" hangingPunct="1"/>
            <a:r>
              <a:rPr lang="ro-RO" altLang="en-US" sz="1900" dirty="0">
                <a:latin typeface="Cambria" panose="02040503050406030204" pitchFamily="18" charset="0"/>
              </a:rPr>
              <a:t>- </a:t>
            </a:r>
            <a:r>
              <a:rPr lang="en-US" altLang="en-US" sz="1900" dirty="0">
                <a:latin typeface="Cambria" panose="02040503050406030204" pitchFamily="18" charset="0"/>
              </a:rPr>
              <a:t>Commercial secrets</a:t>
            </a:r>
            <a:r>
              <a:rPr lang="ro-RO" altLang="en-US" sz="1900" dirty="0">
                <a:latin typeface="Cambria" panose="02040503050406030204" pitchFamily="18" charset="0"/>
              </a:rPr>
              <a:t> (</a:t>
            </a:r>
            <a:r>
              <a:rPr lang="en-US" altLang="en-US" sz="1900" dirty="0">
                <a:latin typeface="Cambria" panose="02040503050406030204" pitchFamily="18" charset="0"/>
              </a:rPr>
              <a:t>plans, drawings, sketches, recipes, business strategies, </a:t>
            </a:r>
            <a:r>
              <a:rPr lang="en-US" altLang="en-US" sz="1900" dirty="0" err="1">
                <a:latin typeface="Cambria" panose="02040503050406030204" pitchFamily="18" charset="0"/>
              </a:rPr>
              <a:t>etc</a:t>
            </a:r>
            <a:r>
              <a:rPr lang="ro-RO" altLang="en-US" sz="1900" dirty="0">
                <a:latin typeface="Cambria" panose="02040503050406030204" pitchFamily="18" charset="0"/>
              </a:rPr>
              <a:t>.)</a:t>
            </a:r>
            <a:endParaRPr lang="en-US" altLang="en-US" sz="1900" dirty="0">
              <a:latin typeface="Cambria" panose="02040503050406030204" pitchFamily="18" charset="0"/>
            </a:endParaRPr>
          </a:p>
          <a:p>
            <a:pPr algn="l" eaLnBrk="1" hangingPunct="1"/>
            <a:endParaRPr lang="ro-RO" altLang="en-US" sz="1900" b="1" dirty="0">
              <a:latin typeface="Cambria" panose="02040503050406030204" pitchFamily="18" charset="0"/>
            </a:endParaRPr>
          </a:p>
          <a:p>
            <a:pPr algn="l" eaLnBrk="1" hangingPunct="1"/>
            <a:r>
              <a:rPr lang="en-US" altLang="en-US" sz="1900" b="1" dirty="0">
                <a:latin typeface="Cambria" panose="02040503050406030204" pitchFamily="18" charset="0"/>
              </a:rPr>
              <a:t>Company’s management philosophy</a:t>
            </a:r>
            <a:br>
              <a:rPr lang="en-US" altLang="en-US" sz="1900" dirty="0">
                <a:latin typeface="Cambria" panose="02040503050406030204" pitchFamily="18" charset="0"/>
              </a:rPr>
            </a:br>
            <a:r>
              <a:rPr lang="en-US" altLang="en-US" sz="1900" dirty="0">
                <a:latin typeface="Cambria" panose="02040503050406030204" pitchFamily="18" charset="0"/>
              </a:rPr>
              <a:t>- The company is considered as a big, happy, family</a:t>
            </a:r>
            <a:r>
              <a:rPr lang="ro-RO" altLang="en-US" sz="1900" dirty="0">
                <a:latin typeface="Cambria" panose="02040503050406030204" pitchFamily="18" charset="0"/>
              </a:rPr>
              <a:t>...</a:t>
            </a:r>
          </a:p>
          <a:p>
            <a:pPr algn="l" eaLnBrk="1" hangingPunct="1"/>
            <a:r>
              <a:rPr lang="ro-RO" altLang="en-US" sz="1900" dirty="0">
                <a:latin typeface="Cambria" panose="02040503050406030204" pitchFamily="18" charset="0"/>
              </a:rPr>
              <a:t>- </a:t>
            </a:r>
            <a:r>
              <a:rPr lang="en-US" altLang="en-US" sz="1900" dirty="0">
                <a:latin typeface="Cambria" panose="02040503050406030204" pitchFamily="18" charset="0"/>
              </a:rPr>
              <a:t>Information accessible only when is needed, only for the ones interested</a:t>
            </a:r>
            <a:br>
              <a:rPr lang="en-US" altLang="en-US" sz="1900" dirty="0">
                <a:latin typeface="Cambria" panose="02040503050406030204" pitchFamily="18" charset="0"/>
              </a:rPr>
            </a:br>
            <a:endParaRPr lang="en-US" altLang="en-US" sz="1900" dirty="0">
              <a:latin typeface="Cambria" panose="020405030504060302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09273B61-F7E2-416A-A40C-D4DE3BB19485}" type="slidenum">
              <a:rPr lang="en-US" altLang="en-US">
                <a:latin typeface="Cambria" panose="02040503050406030204" pitchFamily="18" charset="0"/>
              </a:rPr>
              <a:pPr eaLnBrk="1" hangingPunct="1"/>
              <a:t>9</a:t>
            </a:fld>
            <a:endParaRPr lang="en-US" altLang="en-US">
              <a:latin typeface="Cambria" panose="02040503050406030204" pitchFamily="18" charset="0"/>
            </a:endParaRPr>
          </a:p>
        </p:txBody>
      </p:sp>
      <p:sp>
        <p:nvSpPr>
          <p:cNvPr id="5123" name="Rectangle 2"/>
          <p:cNvSpPr>
            <a:spLocks noGrp="1" noChangeArrowheads="1"/>
          </p:cNvSpPr>
          <p:nvPr>
            <p:ph type="title"/>
          </p:nvPr>
        </p:nvSpPr>
        <p:spPr>
          <a:xfrm>
            <a:off x="457200" y="0"/>
            <a:ext cx="8229600" cy="1143000"/>
          </a:xfrm>
        </p:spPr>
        <p:txBody>
          <a:bodyPr/>
          <a:lstStyle/>
          <a:p>
            <a:pPr eaLnBrk="1" hangingPunct="1"/>
            <a:r>
              <a:rPr lang="en-US" altLang="en-US" sz="3000" dirty="0">
                <a:solidFill>
                  <a:srgbClr val="CC3300"/>
                </a:solidFill>
                <a:latin typeface="Cambria" panose="02040503050406030204" pitchFamily="18" charset="0"/>
                <a:cs typeface="Times New Roman" pitchFamily="18" charset="0"/>
              </a:rPr>
              <a:t>Attacks’ characteristic evolution </a:t>
            </a:r>
          </a:p>
        </p:txBody>
      </p:sp>
      <p:pic>
        <p:nvPicPr>
          <p:cNvPr id="5124" name="Picture 45" descr="02-Fig2-2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538288"/>
            <a:ext cx="6629400" cy="493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6880</TotalTime>
  <Words>3214</Words>
  <Application>Microsoft Office PowerPoint</Application>
  <PresentationFormat>On-screen Show (4:3)</PresentationFormat>
  <Paragraphs>306</Paragraphs>
  <Slides>33</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Cambria</vt:lpstr>
      <vt:lpstr>Courier New</vt:lpstr>
      <vt:lpstr>Times New Roman</vt:lpstr>
      <vt:lpstr>Default Design</vt:lpstr>
      <vt:lpstr>PowerPoint Presentation</vt:lpstr>
      <vt:lpstr>Today’s cybercrimes</vt:lpstr>
      <vt:lpstr>Cybercrimes from the (near) past</vt:lpstr>
      <vt:lpstr>Ransomware attacks</vt:lpstr>
      <vt:lpstr>Cybersecurity News: Using Quantum Networking for Security</vt:lpstr>
      <vt:lpstr>Cybersecurity News: AI vs. AI</vt:lpstr>
      <vt:lpstr>Introduction</vt:lpstr>
      <vt:lpstr>Introduction (cont.)</vt:lpstr>
      <vt:lpstr>Attacks’ characteristic evolution </vt:lpstr>
      <vt:lpstr>Evolution of tools used by attackers in recent years</vt:lpstr>
      <vt:lpstr>Usernames and passwords</vt:lpstr>
      <vt:lpstr>Evolution of Security Threats</vt:lpstr>
      <vt:lpstr>Evolution of Security Threats</vt:lpstr>
      <vt:lpstr>Evolution of Security Threats</vt:lpstr>
      <vt:lpstr>Virtual Private Network (VPN)</vt:lpstr>
      <vt:lpstr>VPN Basic architecture</vt:lpstr>
      <vt:lpstr>Windows 11 firewall</vt:lpstr>
      <vt:lpstr>Linux firewalls</vt:lpstr>
      <vt:lpstr>Conclusions</vt:lpstr>
      <vt:lpstr>Conclusions (2)</vt:lpstr>
      <vt:lpstr>Conclusions (3)</vt:lpstr>
      <vt:lpstr>Modern security threats</vt:lpstr>
      <vt:lpstr>MFA and Zero Trust Architecture</vt:lpstr>
      <vt:lpstr>Secure Boot, TPM 2.0 and boot security</vt:lpstr>
      <vt:lpstr>SELinux and AppArmor —Mandatory Access Control security</vt:lpstr>
      <vt:lpstr>EDR, XDR and SIEM — modern threat detection</vt:lpstr>
      <vt:lpstr>nftables — Modern Linux firewall (replacement for IPtables)</vt:lpstr>
      <vt:lpstr>OS-level encryption</vt:lpstr>
      <vt:lpstr>Modern authentication practices and new password policies</vt:lpstr>
      <vt:lpstr>Recent major incidents and lessons learned</vt:lpstr>
      <vt:lpstr>Recent major incidents and lessons learned (cont.)</vt:lpstr>
      <vt:lpstr>Conclusion</vt:lpstr>
      <vt:lpstr>Updated resources — OS security</vt:lpstr>
    </vt:vector>
  </TitlesOfParts>
  <Company>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Conectarea la retea</dc:title>
  <dc:creator>RZ</dc:creator>
  <cp:lastModifiedBy>Administrator</cp:lastModifiedBy>
  <cp:revision>164</cp:revision>
  <dcterms:created xsi:type="dcterms:W3CDTF">2006-12-18T08:21:20Z</dcterms:created>
  <dcterms:modified xsi:type="dcterms:W3CDTF">2026-04-29T14:05:58Z</dcterms:modified>
</cp:coreProperties>
</file>